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257" r:id="rId3"/>
    <p:sldId id="258" r:id="rId4"/>
    <p:sldId id="279" r:id="rId5"/>
    <p:sldId id="274" r:id="rId6"/>
    <p:sldId id="275" r:id="rId7"/>
    <p:sldId id="276" r:id="rId8"/>
    <p:sldId id="277" r:id="rId9"/>
    <p:sldId id="328" r:id="rId10"/>
    <p:sldId id="278" r:id="rId11"/>
    <p:sldId id="329" r:id="rId12"/>
    <p:sldId id="303" r:id="rId13"/>
    <p:sldId id="300" r:id="rId14"/>
    <p:sldId id="301" r:id="rId15"/>
    <p:sldId id="302" r:id="rId16"/>
    <p:sldId id="304" r:id="rId17"/>
    <p:sldId id="327" r:id="rId18"/>
    <p:sldId id="306" r:id="rId19"/>
    <p:sldId id="305" r:id="rId20"/>
    <p:sldId id="307"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20" r:id="rId42"/>
    <p:sldId id="321" r:id="rId43"/>
    <p:sldId id="322" r:id="rId44"/>
    <p:sldId id="323" r:id="rId45"/>
    <p:sldId id="324" r:id="rId46"/>
    <p:sldId id="325" r:id="rId47"/>
    <p:sldId id="326" r:id="rId48"/>
    <p:sldId id="308" r:id="rId49"/>
    <p:sldId id="309" r:id="rId50"/>
    <p:sldId id="310" r:id="rId51"/>
    <p:sldId id="330" r:id="rId52"/>
    <p:sldId id="311" r:id="rId53"/>
    <p:sldId id="312" r:id="rId54"/>
    <p:sldId id="314" r:id="rId55"/>
    <p:sldId id="315" r:id="rId56"/>
    <p:sldId id="316" r:id="rId57"/>
    <p:sldId id="317" r:id="rId58"/>
    <p:sldId id="318" r:id="rId59"/>
    <p:sldId id="319" r:id="rId60"/>
    <p:sldId id="264"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orient="horz" pos="3135">
          <p15:clr>
            <a:srgbClr val="A4A3A4"/>
          </p15:clr>
        </p15:guide>
        <p15:guide id="3" orient="horz" pos="1094">
          <p15:clr>
            <a:srgbClr val="A4A3A4"/>
          </p15:clr>
        </p15:guide>
        <p15:guide id="4" orient="horz" pos="2727">
          <p15:clr>
            <a:srgbClr val="A4A3A4"/>
          </p15:clr>
        </p15:guide>
        <p15:guide id="5" orient="horz" pos="1706">
          <p15:clr>
            <a:srgbClr val="A4A3A4"/>
          </p15:clr>
        </p15:guide>
        <p15:guide id="6" orient="horz" pos="368">
          <p15:clr>
            <a:srgbClr val="A4A3A4"/>
          </p15:clr>
        </p15:guide>
        <p15:guide id="7" orient="horz" pos="3906">
          <p15:clr>
            <a:srgbClr val="A4A3A4"/>
          </p15:clr>
        </p15:guide>
        <p15:guide id="8" orient="horz" pos="2908">
          <p15:clr>
            <a:srgbClr val="A4A3A4"/>
          </p15:clr>
        </p15:guide>
        <p15:guide id="9" pos="3863">
          <p15:clr>
            <a:srgbClr val="A4A3A4"/>
          </p15:clr>
        </p15:guide>
        <p15:guide id="10" pos="370">
          <p15:clr>
            <a:srgbClr val="A4A3A4"/>
          </p15:clr>
        </p15:guide>
        <p15:guide id="11" pos="7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535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8" autoAdjust="0"/>
    <p:restoredTop sz="94151" autoAdjust="0"/>
  </p:normalViewPr>
  <p:slideViewPr>
    <p:cSldViewPr snapToGrid="0" showGuides="1">
      <p:cViewPr varScale="1">
        <p:scale>
          <a:sx n="88" d="100"/>
          <a:sy n="88" d="100"/>
        </p:scale>
        <p:origin x="51" y="321"/>
      </p:cViewPr>
      <p:guideLst>
        <p:guide orient="horz" pos="2183"/>
        <p:guide orient="horz" pos="3135"/>
        <p:guide orient="horz" pos="1094"/>
        <p:guide orient="horz" pos="2727"/>
        <p:guide orient="horz" pos="1706"/>
        <p:guide orient="horz" pos="368"/>
        <p:guide orient="horz" pos="3906"/>
        <p:guide orient="horz" pos="2908"/>
        <p:guide pos="3863"/>
        <p:guide pos="370"/>
        <p:guide pos="73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86B5F-ED0D-437B-9A79-F075D74DEADF}"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CA5E9-242A-4AE6-B3B0-7066F408D434}" type="slidenum">
              <a:rPr lang="zh-CN" altLang="en-US" smtClean="0"/>
              <a:t>‹#›</a:t>
            </a:fld>
            <a:endParaRPr lang="zh-CN" altLang="en-US"/>
          </a:p>
        </p:txBody>
      </p:sp>
    </p:spTree>
    <p:extLst>
      <p:ext uri="{BB962C8B-B14F-4D97-AF65-F5344CB8AC3E}">
        <p14:creationId xmlns:p14="http://schemas.microsoft.com/office/powerpoint/2010/main" val="312389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CA5E9-242A-4AE6-B3B0-7066F408D434}" type="slidenum">
              <a:rPr lang="zh-CN" altLang="en-US" smtClean="0"/>
              <a:t>1</a:t>
            </a:fld>
            <a:endParaRPr lang="zh-CN" altLang="en-US"/>
          </a:p>
        </p:txBody>
      </p:sp>
    </p:spTree>
    <p:extLst>
      <p:ext uri="{BB962C8B-B14F-4D97-AF65-F5344CB8AC3E}">
        <p14:creationId xmlns:p14="http://schemas.microsoft.com/office/powerpoint/2010/main" val="1236163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答案：由于用户往往无法通过文字清晰地描述他们的需求，因此通过界面原型设计将我们的想法可视化原型化，以此来确定用户的需求</a:t>
            </a:r>
          </a:p>
        </p:txBody>
      </p:sp>
      <p:sp>
        <p:nvSpPr>
          <p:cNvPr id="4" name="灯片编号占位符 3"/>
          <p:cNvSpPr>
            <a:spLocks noGrp="1"/>
          </p:cNvSpPr>
          <p:nvPr>
            <p:ph type="sldNum" sz="quarter" idx="5"/>
          </p:nvPr>
        </p:nvSpPr>
        <p:spPr/>
        <p:txBody>
          <a:bodyPr/>
          <a:lstStyle/>
          <a:p>
            <a:fld id="{497CA5E9-242A-4AE6-B3B0-7066F408D434}" type="slidenum">
              <a:rPr lang="zh-CN" altLang="en-US" smtClean="0"/>
              <a:t>9</a:t>
            </a:fld>
            <a:endParaRPr lang="zh-CN" altLang="en-US"/>
          </a:p>
        </p:txBody>
      </p:sp>
    </p:spTree>
    <p:extLst>
      <p:ext uri="{BB962C8B-B14F-4D97-AF65-F5344CB8AC3E}">
        <p14:creationId xmlns:p14="http://schemas.microsoft.com/office/powerpoint/2010/main" val="1705062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答案：提炼需求，而非视觉设计</a:t>
            </a:r>
          </a:p>
        </p:txBody>
      </p:sp>
      <p:sp>
        <p:nvSpPr>
          <p:cNvPr id="4" name="灯片编号占位符 3"/>
          <p:cNvSpPr>
            <a:spLocks noGrp="1"/>
          </p:cNvSpPr>
          <p:nvPr>
            <p:ph type="sldNum" sz="quarter" idx="5"/>
          </p:nvPr>
        </p:nvSpPr>
        <p:spPr/>
        <p:txBody>
          <a:bodyPr/>
          <a:lstStyle/>
          <a:p>
            <a:fld id="{497CA5E9-242A-4AE6-B3B0-7066F408D434}" type="slidenum">
              <a:rPr lang="zh-CN" altLang="en-US" smtClean="0"/>
              <a:t>11</a:t>
            </a:fld>
            <a:endParaRPr lang="zh-CN" altLang="en-US"/>
          </a:p>
        </p:txBody>
      </p:sp>
    </p:spTree>
    <p:extLst>
      <p:ext uri="{BB962C8B-B14F-4D97-AF65-F5344CB8AC3E}">
        <p14:creationId xmlns:p14="http://schemas.microsoft.com/office/powerpoint/2010/main" val="1930154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实物模型可以展示用户可用的功能选项，用户界面的外观和感觉（颜色，布局，图形，控件）还有导航结构，但在有些时候，用户可能只看到一条消息，或者发现一些控件没有任何功能。</a:t>
            </a:r>
            <a:endParaRPr lang="en-US" altLang="zh-CN" dirty="0"/>
          </a:p>
          <a:p>
            <a:r>
              <a:rPr lang="en-US" altLang="zh-CN" dirty="0"/>
              <a:t>2.</a:t>
            </a:r>
            <a:r>
              <a:rPr lang="zh-CN" altLang="en-US" dirty="0"/>
              <a:t>概念证明原型的运作方式与真是系统相似，因为它触及系统实现的所有层次，不能确定预期架构方法是否合理可行时，或者想优化算法时，评估预期数据库的模式时，确认云解决方案的稳健性或是测试时间需求时，可以创建概念证明原型</a:t>
            </a:r>
            <a:endParaRPr lang="en-US" altLang="zh-CN" dirty="0"/>
          </a:p>
          <a:p>
            <a:r>
              <a:rPr lang="en-US" altLang="zh-CN" dirty="0"/>
              <a:t>3.</a:t>
            </a:r>
            <a:r>
              <a:rPr lang="zh-CN" altLang="en-US" dirty="0"/>
              <a:t>抛弃型原型：开发人员在创建可抛弃原型时，会忽略成品软件的构建技术，相比健壮性，可靠性，性能以及长期可维护性，可抛弃型原型更注重快速实现及快速修改。因此千万不可以将可抛弃原型中的低质量代码移植到产品系统中。千万不要把可抛弃原型搞得过于详细复杂。</a:t>
            </a:r>
            <a:endParaRPr lang="en-US" altLang="zh-CN" dirty="0"/>
          </a:p>
          <a:p>
            <a:endParaRPr lang="en-US" altLang="zh-CN" dirty="0"/>
          </a:p>
          <a:p>
            <a:r>
              <a:rPr lang="en-US" altLang="zh-CN" dirty="0"/>
              <a:t>4.</a:t>
            </a:r>
            <a:r>
              <a:rPr lang="zh-CN" altLang="en-US" dirty="0"/>
              <a:t>演化型模型一开始就要考虑到健壮性，写产品级质量的代码。这也使得模拟相同的系统功能时，创建演化模型比创建抛弃型原型花费更长时间。开发人员必须重视软件架构和稳健的设计原则。整个产品由一系列对原型进行周期性演化累计而获得的，这样的原型能够快速将可用的功能交付给用户。</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97CA5E9-242A-4AE6-B3B0-7066F408D434}" type="slidenum">
              <a:rPr lang="zh-CN" altLang="en-US" smtClean="0"/>
              <a:t>14</a:t>
            </a:fld>
            <a:endParaRPr lang="zh-CN" altLang="en-US"/>
          </a:p>
        </p:txBody>
      </p:sp>
    </p:spTree>
    <p:extLst>
      <p:ext uri="{BB962C8B-B14F-4D97-AF65-F5344CB8AC3E}">
        <p14:creationId xmlns:p14="http://schemas.microsoft.com/office/powerpoint/2010/main" val="380220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纸上原型设计的工具简单，可以快速迭代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97CA5E9-242A-4AE6-B3B0-7066F408D434}" type="slidenum">
              <a:rPr lang="zh-CN" altLang="en-US" smtClean="0"/>
              <a:t>15</a:t>
            </a:fld>
            <a:endParaRPr lang="zh-CN" altLang="en-US"/>
          </a:p>
        </p:txBody>
      </p:sp>
    </p:spTree>
    <p:extLst>
      <p:ext uri="{BB962C8B-B14F-4D97-AF65-F5344CB8AC3E}">
        <p14:creationId xmlns:p14="http://schemas.microsoft.com/office/powerpoint/2010/main" val="384548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答案：用户</a:t>
            </a:r>
          </a:p>
        </p:txBody>
      </p:sp>
      <p:sp>
        <p:nvSpPr>
          <p:cNvPr id="4" name="灯片编号占位符 3"/>
          <p:cNvSpPr>
            <a:spLocks noGrp="1"/>
          </p:cNvSpPr>
          <p:nvPr>
            <p:ph type="sldNum" sz="quarter" idx="5"/>
          </p:nvPr>
        </p:nvSpPr>
        <p:spPr/>
        <p:txBody>
          <a:bodyPr/>
          <a:lstStyle/>
          <a:p>
            <a:fld id="{497CA5E9-242A-4AE6-B3B0-7066F408D434}" type="slidenum">
              <a:rPr lang="zh-CN" altLang="en-US" smtClean="0"/>
              <a:t>17</a:t>
            </a:fld>
            <a:endParaRPr lang="zh-CN" altLang="en-US"/>
          </a:p>
        </p:txBody>
      </p:sp>
    </p:spTree>
    <p:extLst>
      <p:ext uri="{BB962C8B-B14F-4D97-AF65-F5344CB8AC3E}">
        <p14:creationId xmlns:p14="http://schemas.microsoft.com/office/powerpoint/2010/main" val="326920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答案：由于用户往往无法通过文字清晰地描述他们的需求，因此通过界面原型设计将我们的想法可视化原型化，以此来确定用户的需求</a:t>
            </a:r>
          </a:p>
        </p:txBody>
      </p:sp>
      <p:sp>
        <p:nvSpPr>
          <p:cNvPr id="4" name="灯片编号占位符 3"/>
          <p:cNvSpPr>
            <a:spLocks noGrp="1"/>
          </p:cNvSpPr>
          <p:nvPr>
            <p:ph type="sldNum" sz="quarter" idx="5"/>
          </p:nvPr>
        </p:nvSpPr>
        <p:spPr/>
        <p:txBody>
          <a:bodyPr/>
          <a:lstStyle/>
          <a:p>
            <a:fld id="{497CA5E9-242A-4AE6-B3B0-7066F408D434}" type="slidenum">
              <a:rPr lang="zh-CN" altLang="en-US" smtClean="0"/>
              <a:t>51</a:t>
            </a:fld>
            <a:endParaRPr lang="zh-CN" altLang="en-US"/>
          </a:p>
        </p:txBody>
      </p:sp>
    </p:spTree>
    <p:extLst>
      <p:ext uri="{BB962C8B-B14F-4D97-AF65-F5344CB8AC3E}">
        <p14:creationId xmlns:p14="http://schemas.microsoft.com/office/powerpoint/2010/main" val="356763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A36E307-2754-49F6-8C05-41A8ECD46147}"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A27869-D8D6-4C77-8400-70FA05D816F2}"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8CBE7FC-AE64-4990-AAD7-57E28CFED51D}"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40F0D7-4463-445A-BD65-A452199A33F4}"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A388CFD-B3A3-4BEB-B795-9B4819D19BA7}"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20F76E9-CA7E-4EEF-B3C5-64931412B89B}" type="datetime1">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BDC0C7A-AFC3-46AF-A025-19A32EB70383}" type="datetime1">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CD5476-E82C-4884-9A04-19E8C6233E0E}" type="datetime1">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5A42DB-0D35-4D1B-921A-EE05B525F3B4}" type="datetime1">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62354C-C395-452C-BC7F-16ACDB25042E}" type="datetime1">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EAC0901-F0F4-4DC8-ABF7-2C2A36B63ABB}" type="datetime1">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0D3F-8038-4FE4-801B-1772B2C6C7AC}" type="datetime1">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9BF86-97AE-4B04-9B06-3C0BD16A187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wenku.baidu.com/view/56f7f9dc6edb6f1afe001f96.html"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657" y="1808162"/>
            <a:ext cx="6096000" cy="3241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88000" y="2708276"/>
            <a:ext cx="5921513" cy="1476374"/>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994399" y="2661481"/>
            <a:ext cx="2372361"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翻转课堂</a:t>
            </a:r>
            <a:r>
              <a:rPr lang="en-US" altLang="zh-CN" sz="2800" b="1" dirty="0">
                <a:solidFill>
                  <a:schemeClr val="bg1"/>
                </a:solidFill>
                <a:latin typeface="幼圆" panose="02010509060101010101" pitchFamily="49" charset="-122"/>
                <a:ea typeface="幼圆" panose="02010509060101010101" pitchFamily="49" charset="-122"/>
              </a:rPr>
              <a:t>PPT</a:t>
            </a:r>
            <a:endParaRPr lang="zh-CN" altLang="en-US" sz="2800" b="1" dirty="0">
              <a:solidFill>
                <a:schemeClr val="bg1"/>
              </a:solidFill>
              <a:latin typeface="幼圆" panose="02010509060101010101" pitchFamily="49" charset="-122"/>
              <a:ea typeface="幼圆" panose="02010509060101010101" pitchFamily="49" charset="-122"/>
            </a:endParaRPr>
          </a:p>
        </p:txBody>
      </p:sp>
      <p:sp>
        <p:nvSpPr>
          <p:cNvPr id="9" name="文本框 8"/>
          <p:cNvSpPr txBox="1"/>
          <p:nvPr/>
        </p:nvSpPr>
        <p:spPr>
          <a:xfrm>
            <a:off x="5977466" y="3109477"/>
            <a:ext cx="5706534" cy="769441"/>
          </a:xfrm>
          <a:prstGeom prst="rect">
            <a:avLst/>
          </a:prstGeom>
          <a:noFill/>
        </p:spPr>
        <p:txBody>
          <a:bodyPr wrap="square" rtlCol="0">
            <a:spAutoFit/>
          </a:bodyPr>
          <a:lstStyle/>
          <a:p>
            <a:r>
              <a:rPr lang="en-US" altLang="zh-CN" sz="4400" b="1" dirty="0">
                <a:solidFill>
                  <a:schemeClr val="bg1"/>
                </a:solidFill>
                <a:latin typeface="幼圆" panose="02010509060101010101" pitchFamily="49" charset="-122"/>
                <a:ea typeface="幼圆" panose="02010509060101010101" pitchFamily="49" charset="-122"/>
              </a:rPr>
              <a:t>UML</a:t>
            </a:r>
            <a:r>
              <a:rPr lang="zh-CN" altLang="en-US" sz="4400" b="1" dirty="0">
                <a:solidFill>
                  <a:schemeClr val="bg1"/>
                </a:solidFill>
                <a:latin typeface="幼圆" panose="02010509060101010101" pitchFamily="49" charset="-122"/>
                <a:ea typeface="幼圆" panose="02010509060101010101" pitchFamily="49" charset="-122"/>
              </a:rPr>
              <a:t>基础</a:t>
            </a:r>
            <a:r>
              <a:rPr lang="en-US" altLang="zh-CN" sz="4400" b="1" dirty="0">
                <a:solidFill>
                  <a:schemeClr val="bg1"/>
                </a:solidFill>
                <a:latin typeface="幼圆" panose="02010509060101010101" pitchFamily="49" charset="-122"/>
                <a:ea typeface="幼圆" panose="02010509060101010101" pitchFamily="49" charset="-122"/>
              </a:rPr>
              <a:t>II</a:t>
            </a:r>
            <a:r>
              <a:rPr lang="zh-CN" altLang="en-US" sz="4400" b="1" dirty="0">
                <a:solidFill>
                  <a:schemeClr val="bg1"/>
                </a:solidFill>
                <a:latin typeface="幼圆" panose="02010509060101010101" pitchFamily="49" charset="-122"/>
                <a:ea typeface="幼圆" panose="02010509060101010101" pitchFamily="49" charset="-122"/>
              </a:rPr>
              <a:t>：界面原型</a:t>
            </a:r>
          </a:p>
        </p:txBody>
      </p:sp>
      <p:sp>
        <p:nvSpPr>
          <p:cNvPr id="10" name="文本框 9"/>
          <p:cNvSpPr txBox="1"/>
          <p:nvPr/>
        </p:nvSpPr>
        <p:spPr>
          <a:xfrm>
            <a:off x="6028268" y="3781452"/>
            <a:ext cx="4758267" cy="461665"/>
          </a:xfrm>
          <a:prstGeom prst="rect">
            <a:avLst/>
          </a:prstGeom>
          <a:noFill/>
        </p:spPr>
        <p:txBody>
          <a:bodyPr wrap="square" rtlCol="0">
            <a:spAutoFit/>
          </a:bodyPr>
          <a:lstStyle/>
          <a:p>
            <a:r>
              <a:rPr lang="en-US" altLang="zh-CN" sz="2400" dirty="0">
                <a:solidFill>
                  <a:schemeClr val="bg1"/>
                </a:solidFill>
              </a:rPr>
              <a:t>UI Prototype</a:t>
            </a:r>
            <a:endParaRPr lang="zh-CN" altLang="en-US" sz="2400" dirty="0">
              <a:solidFill>
                <a:schemeClr val="bg1"/>
              </a:solidFill>
            </a:endParaRPr>
          </a:p>
        </p:txBody>
      </p:sp>
      <p:sp>
        <p:nvSpPr>
          <p:cNvPr id="13" name="矩形 12"/>
          <p:cNvSpPr/>
          <p:nvPr/>
        </p:nvSpPr>
        <p:spPr>
          <a:xfrm>
            <a:off x="4639981" y="2713405"/>
            <a:ext cx="948267" cy="1476375"/>
          </a:xfrm>
          <a:prstGeom prst="rect">
            <a:avLst/>
          </a:prstGeom>
          <a:solidFill>
            <a:srgbClr val="DB53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21379" y="783351"/>
            <a:ext cx="508000" cy="50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14" y="389180"/>
            <a:ext cx="1296341" cy="1296341"/>
          </a:xfrm>
          <a:prstGeom prst="rect">
            <a:avLst/>
          </a:prstGeom>
        </p:spPr>
      </p:pic>
      <p:sp>
        <p:nvSpPr>
          <p:cNvPr id="3" name="日期占位符 2"/>
          <p:cNvSpPr>
            <a:spLocks noGrp="1"/>
          </p:cNvSpPr>
          <p:nvPr>
            <p:ph type="dt" sz="half" idx="10"/>
          </p:nvPr>
        </p:nvSpPr>
        <p:spPr/>
        <p:txBody>
          <a:bodyPr/>
          <a:lstStyle/>
          <a:p>
            <a:fld id="{F0B4418D-1323-4F02-8025-41F8F2F61B04}" type="datetime1">
              <a:rPr lang="zh-CN" altLang="en-US" smtClean="0"/>
              <a:t>2018/11/4</a:t>
            </a:fld>
            <a:endParaRPr lang="zh-CN" altLang="en-US"/>
          </a:p>
        </p:txBody>
      </p:sp>
      <p:sp>
        <p:nvSpPr>
          <p:cNvPr id="4" name="灯片编号占位符 3"/>
          <p:cNvSpPr>
            <a:spLocks noGrp="1"/>
          </p:cNvSpPr>
          <p:nvPr>
            <p:ph type="sldNum" sz="quarter" idx="12"/>
          </p:nvPr>
        </p:nvSpPr>
        <p:spPr/>
        <p:txBody>
          <a:bodyPr/>
          <a:lstStyle/>
          <a:p>
            <a:fld id="{FF89BF86-97AE-4B04-9B06-3C0BD16A1870}" type="slidenum">
              <a:rPr lang="zh-CN" altLang="en-US" smtClean="0"/>
              <a:t>1</a:t>
            </a:fld>
            <a:endParaRPr lang="zh-CN" altLang="en-US"/>
          </a:p>
        </p:txBody>
      </p:sp>
      <p:sp>
        <p:nvSpPr>
          <p:cNvPr id="12" name="文本框 1">
            <a:extLst>
              <a:ext uri="{FF2B5EF4-FFF2-40B4-BE49-F238E27FC236}">
                <a16:creationId xmlns:a16="http://schemas.microsoft.com/office/drawing/2014/main" id="{F0E6D1E0-FE0F-4EC2-BA6A-70125C5FB0FB}"/>
              </a:ext>
            </a:extLst>
          </p:cNvPr>
          <p:cNvSpPr txBox="1">
            <a:spLocks noChangeArrowheads="1"/>
          </p:cNvSpPr>
          <p:nvPr/>
        </p:nvSpPr>
        <p:spPr bwMode="auto">
          <a:xfrm>
            <a:off x="174487" y="3878918"/>
            <a:ext cx="2652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dirty="0">
                <a:solidFill>
                  <a:schemeClr val="bg1"/>
                </a:solidFill>
              </a:rPr>
              <a:t>组长：沈启航</a:t>
            </a:r>
            <a:endParaRPr lang="en-US" altLang="zh-CN" sz="1800" dirty="0">
              <a:solidFill>
                <a:schemeClr val="bg1"/>
              </a:solidFill>
            </a:endParaRPr>
          </a:p>
          <a:p>
            <a:pPr eaLnBrk="1" hangingPunct="1">
              <a:lnSpc>
                <a:spcPct val="100000"/>
              </a:lnSpc>
              <a:spcBef>
                <a:spcPct val="0"/>
              </a:spcBef>
              <a:buFontTx/>
              <a:buNone/>
            </a:pPr>
            <a:r>
              <a:rPr lang="zh-CN" altLang="en-US" sz="1800" dirty="0">
                <a:solidFill>
                  <a:schemeClr val="bg1"/>
                </a:solidFill>
              </a:rPr>
              <a:t>组员：叶柏成 杨以恒</a:t>
            </a:r>
            <a:endParaRPr lang="en-US" altLang="zh-CN" sz="1800" dirty="0">
              <a:solidFill>
                <a:schemeClr val="bg1"/>
              </a:solidFill>
            </a:endParaRPr>
          </a:p>
          <a:p>
            <a:pPr eaLnBrk="1" hangingPunct="1">
              <a:lnSpc>
                <a:spcPct val="100000"/>
              </a:lnSpc>
              <a:spcBef>
                <a:spcPct val="0"/>
              </a:spcBef>
              <a:buFontTx/>
              <a:buNone/>
            </a:pPr>
            <a:r>
              <a:rPr lang="en-US" altLang="zh-CN" sz="1800" dirty="0">
                <a:solidFill>
                  <a:schemeClr val="bg1"/>
                </a:solidFill>
              </a:rPr>
              <a:t>             </a:t>
            </a:r>
            <a:r>
              <a:rPr lang="zh-CN" altLang="en-US" sz="1800" dirty="0">
                <a:solidFill>
                  <a:schemeClr val="bg1"/>
                </a:solidFill>
              </a:rPr>
              <a:t>徐哲远 骆佳俊</a:t>
            </a:r>
          </a:p>
        </p:txBody>
      </p:sp>
      <p:sp>
        <p:nvSpPr>
          <p:cNvPr id="16" name="矩形 5">
            <a:extLst>
              <a:ext uri="{FF2B5EF4-FFF2-40B4-BE49-F238E27FC236}">
                <a16:creationId xmlns:a16="http://schemas.microsoft.com/office/drawing/2014/main" id="{9E21FB2F-76AE-4690-8AFB-AD9E57E70443}"/>
              </a:ext>
            </a:extLst>
          </p:cNvPr>
          <p:cNvSpPr>
            <a:spLocks noChangeArrowheads="1"/>
          </p:cNvSpPr>
          <p:nvPr/>
        </p:nvSpPr>
        <p:spPr bwMode="auto">
          <a:xfrm>
            <a:off x="9852381" y="4802248"/>
            <a:ext cx="1647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b="1" dirty="0">
                <a:solidFill>
                  <a:srgbClr val="2E3740"/>
                </a:solidFill>
                <a:sym typeface="宋体" panose="02010600030101010101" pitchFamily="2" charset="-122"/>
              </a:rPr>
              <a:t>PRD2018-G03</a:t>
            </a:r>
            <a:endParaRPr lang="zh-CN" altLang="en-US" sz="2000" b="1" dirty="0">
              <a:solidFill>
                <a:srgbClr val="2E3740"/>
              </a:solidFill>
              <a:sym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a:t>
            </a:r>
          </a:p>
        </p:txBody>
      </p:sp>
      <p:sp>
        <p:nvSpPr>
          <p:cNvPr id="9" name="文本框 8"/>
          <p:cNvSpPr txBox="1"/>
          <p:nvPr/>
        </p:nvSpPr>
        <p:spPr>
          <a:xfrm>
            <a:off x="4875033" y="553700"/>
            <a:ext cx="6803136" cy="5632311"/>
          </a:xfrm>
          <a:prstGeom prst="rect">
            <a:avLst/>
          </a:prstGeom>
          <a:noFill/>
        </p:spPr>
        <p:txBody>
          <a:bodyPr wrap="square" rtlCol="0">
            <a:spAutoFit/>
          </a:bodyPr>
          <a:lstStyle/>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用户往往不能描述自己的需求</a:t>
            </a:r>
            <a:r>
              <a:rPr lang="zh-CN" altLang="en-US" sz="2400" dirty="0">
                <a:solidFill>
                  <a:srgbClr val="595959"/>
                </a:solidFill>
                <a:latin typeface="微软雅黑" panose="020B0503020204020204" pitchFamily="34" charset="-122"/>
                <a:ea typeface="微软雅黑" panose="020B0503020204020204" pitchFamily="34" charset="-122"/>
              </a:rPr>
              <a:t>，但在看到或尝试某些事物后，便很快知道自己不需要什么。</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界面原型就是对界面的物理设计。为了能使用户有效地评估软件界面的设计，设计人员必须将他们的</a:t>
            </a:r>
            <a:r>
              <a:rPr lang="zh-CN" altLang="en-US" sz="2400" dirty="0">
                <a:solidFill>
                  <a:srgbClr val="FF0000"/>
                </a:solidFill>
                <a:latin typeface="微软雅黑" panose="020B0503020204020204" pitchFamily="34" charset="-122"/>
                <a:ea typeface="微软雅黑" panose="020B0503020204020204" pitchFamily="34" charset="-122"/>
              </a:rPr>
              <a:t>想法原型化</a:t>
            </a:r>
            <a:r>
              <a:rPr lang="zh-CN" altLang="en-US" sz="2400" dirty="0">
                <a:solidFill>
                  <a:srgbClr val="595959"/>
                </a:solidFill>
                <a:latin typeface="微软雅黑" panose="020B0503020204020204" pitchFamily="34" charset="-122"/>
                <a:ea typeface="微软雅黑" panose="020B0503020204020204" pitchFamily="34" charset="-122"/>
              </a:rPr>
              <a:t>。在于干系人讨论想法时，一个界面原型能让他们</a:t>
            </a:r>
            <a:r>
              <a:rPr lang="zh-CN" altLang="en-US" sz="2400" dirty="0">
                <a:solidFill>
                  <a:srgbClr val="FF0000"/>
                </a:solidFill>
                <a:latin typeface="微软雅黑" panose="020B0503020204020204" pitchFamily="34" charset="-122"/>
                <a:ea typeface="微软雅黑" panose="020B0503020204020204" pitchFamily="34" charset="-122"/>
              </a:rPr>
              <a:t>显式地</a:t>
            </a:r>
            <a:r>
              <a:rPr lang="zh-CN" altLang="en-US" sz="2400" dirty="0">
                <a:solidFill>
                  <a:srgbClr val="595959"/>
                </a:solidFill>
                <a:latin typeface="微软雅黑" panose="020B0503020204020204" pitchFamily="34" charset="-122"/>
                <a:ea typeface="微软雅黑" panose="020B0503020204020204" pitchFamily="34" charset="-122"/>
              </a:rPr>
              <a:t>表达自己的需求。</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界面原型的局限之处在于其强调产品的 一些特征而</a:t>
            </a:r>
            <a:r>
              <a:rPr lang="zh-CN" altLang="en-US" sz="2400" dirty="0">
                <a:solidFill>
                  <a:srgbClr val="FF0000"/>
                </a:solidFill>
                <a:latin typeface="微软雅黑" panose="020B0503020204020204" pitchFamily="34" charset="-122"/>
                <a:ea typeface="微软雅黑" panose="020B0503020204020204" pitchFamily="34" charset="-122"/>
              </a:rPr>
              <a:t>弱化另一些特征</a:t>
            </a:r>
            <a:r>
              <a:rPr lang="zh-CN" altLang="en-US" sz="2400" dirty="0">
                <a:solidFill>
                  <a:srgbClr val="595959"/>
                </a:solidFill>
                <a:latin typeface="微软雅黑" panose="020B0503020204020204" pitchFamily="34" charset="-122"/>
                <a:ea typeface="微软雅黑" panose="020B0503020204020204" pitchFamily="34" charset="-122"/>
              </a:rPr>
              <a:t>。比如强调了与用户的交互，而弱化了功能的实现过程及细节。这时就需要</a:t>
            </a:r>
            <a:r>
              <a:rPr lang="en-US" altLang="zh-CN" sz="2400" dirty="0">
                <a:solidFill>
                  <a:srgbClr val="595959"/>
                </a:solidFill>
                <a:latin typeface="微软雅黑" panose="020B0503020204020204" pitchFamily="34" charset="-122"/>
                <a:ea typeface="微软雅黑" panose="020B0503020204020204" pitchFamily="34" charset="-122"/>
              </a:rPr>
              <a:t>UML</a:t>
            </a:r>
            <a:r>
              <a:rPr lang="zh-CN" altLang="en-US" sz="2400" dirty="0">
                <a:solidFill>
                  <a:srgbClr val="595959"/>
                </a:solidFill>
                <a:latin typeface="微软雅黑" panose="020B0503020204020204" pitchFamily="34" charset="-122"/>
                <a:ea typeface="微软雅黑" panose="020B0503020204020204" pitchFamily="34" charset="-122"/>
              </a:rPr>
              <a:t>工具的图进行辅助。</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10</a:t>
            </a:fld>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72768"/>
            <a:ext cx="4263390" cy="3410712"/>
          </a:xfrm>
          <a:prstGeom prst="rect">
            <a:avLst/>
          </a:prstGeom>
        </p:spPr>
      </p:pic>
    </p:spTree>
    <p:extLst>
      <p:ext uri="{BB962C8B-B14F-4D97-AF65-F5344CB8AC3E}">
        <p14:creationId xmlns:p14="http://schemas.microsoft.com/office/powerpoint/2010/main" val="11580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提问环节</a:t>
            </a:r>
          </a:p>
        </p:txBody>
      </p:sp>
      <p:sp>
        <p:nvSpPr>
          <p:cNvPr id="8" name="文本框 7"/>
          <p:cNvSpPr txBox="1"/>
          <p:nvPr/>
        </p:nvSpPr>
        <p:spPr>
          <a:xfrm>
            <a:off x="1825149" y="2785239"/>
            <a:ext cx="10083952" cy="768415"/>
          </a:xfrm>
          <a:prstGeom prst="rect">
            <a:avLst/>
          </a:prstGeom>
          <a:noFill/>
        </p:spPr>
        <p:txBody>
          <a:bodyPr wrap="square" rtlCol="0">
            <a:spAutoFit/>
          </a:bodyPr>
          <a:lstStyle/>
          <a:p>
            <a:pPr>
              <a:lnSpc>
                <a:spcPct val="120000"/>
              </a:lnSpc>
            </a:pPr>
            <a:r>
              <a:rPr lang="zh-CN" altLang="en-US" sz="4000" b="1" dirty="0">
                <a:solidFill>
                  <a:srgbClr val="595959"/>
                </a:solidFill>
                <a:latin typeface="微软雅黑" panose="020B0503020204020204" pitchFamily="34" charset="-122"/>
                <a:ea typeface="微软雅黑" panose="020B0503020204020204" pitchFamily="34" charset="-122"/>
              </a:rPr>
              <a:t>问题二：</a:t>
            </a:r>
          </a:p>
        </p:txBody>
      </p:sp>
      <p:sp>
        <p:nvSpPr>
          <p:cNvPr id="3" name="文本框 2">
            <a:extLst>
              <a:ext uri="{FF2B5EF4-FFF2-40B4-BE49-F238E27FC236}">
                <a16:creationId xmlns:a16="http://schemas.microsoft.com/office/drawing/2014/main" id="{165985C4-1632-47BF-AD59-2A54EEB9D489}"/>
              </a:ext>
            </a:extLst>
          </p:cNvPr>
          <p:cNvSpPr txBox="1"/>
          <p:nvPr/>
        </p:nvSpPr>
        <p:spPr>
          <a:xfrm>
            <a:off x="3961544" y="2846280"/>
            <a:ext cx="7090706" cy="646331"/>
          </a:xfrm>
          <a:prstGeom prst="rect">
            <a:avLst/>
          </a:prstGeom>
          <a:noFill/>
        </p:spPr>
        <p:txBody>
          <a:bodyPr wrap="square" rtlCol="0">
            <a:spAutoFit/>
          </a:bodyPr>
          <a:lstStyle/>
          <a:p>
            <a:r>
              <a:rPr lang="zh-CN" altLang="en-US" sz="3600" b="1" dirty="0">
                <a:solidFill>
                  <a:srgbClr val="595959"/>
                </a:solidFill>
                <a:latin typeface="微软雅黑" panose="020B0503020204020204" pitchFamily="34" charset="-122"/>
                <a:ea typeface="微软雅黑" panose="020B0503020204020204" pitchFamily="34" charset="-122"/>
              </a:rPr>
              <a:t>界面原型的目标定位在于什么？</a:t>
            </a:r>
            <a:endParaRPr lang="zh-CN" altLang="en-US" sz="3600" dirty="0"/>
          </a:p>
        </p:txBody>
      </p:sp>
    </p:spTree>
    <p:extLst>
      <p:ext uri="{BB962C8B-B14F-4D97-AF65-F5344CB8AC3E}">
        <p14:creationId xmlns:p14="http://schemas.microsoft.com/office/powerpoint/2010/main" val="18880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02</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原型分类</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Prototype Kinds</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12</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3703477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878" y="1185332"/>
            <a:ext cx="3480362"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414" y="1101308"/>
            <a:ext cx="4060163"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界面原型的分类</a:t>
            </a:r>
          </a:p>
        </p:txBody>
      </p:sp>
      <p:sp>
        <p:nvSpPr>
          <p:cNvPr id="10" name="文本框 9"/>
          <p:cNvSpPr txBox="1"/>
          <p:nvPr/>
        </p:nvSpPr>
        <p:spPr>
          <a:xfrm>
            <a:off x="5426765" y="3429000"/>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05</a:t>
            </a:r>
            <a:endParaRPr lang="zh-CN" altLang="en-US" sz="4800" dirty="0">
              <a:solidFill>
                <a:schemeClr val="bg1"/>
              </a:solidFill>
              <a:latin typeface="Broadway" panose="04040905080B02020502" pitchFamily="82" charset="0"/>
            </a:endParaRPr>
          </a:p>
        </p:txBody>
      </p:sp>
      <p:sp>
        <p:nvSpPr>
          <p:cNvPr id="17" name="文本框 16"/>
          <p:cNvSpPr txBox="1"/>
          <p:nvPr/>
        </p:nvSpPr>
        <p:spPr>
          <a:xfrm>
            <a:off x="6301407" y="3582888"/>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纸上原型</a:t>
            </a:r>
          </a:p>
        </p:txBody>
      </p:sp>
      <p:sp>
        <p:nvSpPr>
          <p:cNvPr id="24" name="文本框 23"/>
          <p:cNvSpPr txBox="1"/>
          <p:nvPr/>
        </p:nvSpPr>
        <p:spPr>
          <a:xfrm>
            <a:off x="5466522" y="201972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04</a:t>
            </a:r>
            <a:endParaRPr lang="zh-CN" altLang="en-US" sz="4800" dirty="0">
              <a:solidFill>
                <a:schemeClr val="bg1"/>
              </a:solidFill>
              <a:latin typeface="Broadway" panose="04040905080B02020502" pitchFamily="82" charset="0"/>
            </a:endParaRPr>
          </a:p>
        </p:txBody>
      </p:sp>
      <p:sp>
        <p:nvSpPr>
          <p:cNvPr id="25" name="文本框 24"/>
          <p:cNvSpPr txBox="1"/>
          <p:nvPr/>
        </p:nvSpPr>
        <p:spPr>
          <a:xfrm>
            <a:off x="6341164" y="21736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演化性原型</a:t>
            </a:r>
          </a:p>
        </p:txBody>
      </p:sp>
      <p:sp>
        <p:nvSpPr>
          <p:cNvPr id="37" name="文本框 36"/>
          <p:cNvSpPr txBox="1"/>
          <p:nvPr/>
        </p:nvSpPr>
        <p:spPr>
          <a:xfrm>
            <a:off x="5426765" y="483827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06</a:t>
            </a:r>
            <a:endParaRPr lang="zh-CN" altLang="en-US" sz="4800" dirty="0">
              <a:solidFill>
                <a:schemeClr val="bg1"/>
              </a:solidFill>
              <a:latin typeface="Broadway" panose="04040905080B02020502" pitchFamily="82" charset="0"/>
            </a:endParaRPr>
          </a:p>
        </p:txBody>
      </p:sp>
      <p:sp>
        <p:nvSpPr>
          <p:cNvPr id="38" name="文本框 37"/>
          <p:cNvSpPr txBox="1"/>
          <p:nvPr/>
        </p:nvSpPr>
        <p:spPr>
          <a:xfrm>
            <a:off x="6301407" y="4992161"/>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电子原型</a:t>
            </a:r>
          </a:p>
        </p:txBody>
      </p:sp>
      <p:sp>
        <p:nvSpPr>
          <p:cNvPr id="78" name="文本框 77"/>
          <p:cNvSpPr txBox="1"/>
          <p:nvPr/>
        </p:nvSpPr>
        <p:spPr>
          <a:xfrm>
            <a:off x="636104" y="3409122"/>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79" name="文本框 78"/>
          <p:cNvSpPr txBox="1"/>
          <p:nvPr/>
        </p:nvSpPr>
        <p:spPr>
          <a:xfrm>
            <a:off x="1510746" y="3563010"/>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概念证明原型</a:t>
            </a:r>
          </a:p>
        </p:txBody>
      </p:sp>
      <p:sp>
        <p:nvSpPr>
          <p:cNvPr id="76" name="文本框 75"/>
          <p:cNvSpPr txBox="1"/>
          <p:nvPr/>
        </p:nvSpPr>
        <p:spPr>
          <a:xfrm>
            <a:off x="675861" y="1999849"/>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01</a:t>
            </a:r>
            <a:endParaRPr lang="zh-CN" altLang="en-US" sz="4800" dirty="0">
              <a:solidFill>
                <a:schemeClr val="bg1"/>
              </a:solidFill>
              <a:latin typeface="Broadway" panose="04040905080B02020502" pitchFamily="82" charset="0"/>
            </a:endParaRPr>
          </a:p>
        </p:txBody>
      </p:sp>
      <p:sp>
        <p:nvSpPr>
          <p:cNvPr id="77" name="文本框 76"/>
          <p:cNvSpPr txBox="1"/>
          <p:nvPr/>
        </p:nvSpPr>
        <p:spPr>
          <a:xfrm>
            <a:off x="1550503" y="2153737"/>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实物原型</a:t>
            </a:r>
          </a:p>
        </p:txBody>
      </p:sp>
      <p:sp>
        <p:nvSpPr>
          <p:cNvPr id="74" name="文本框 73"/>
          <p:cNvSpPr txBox="1"/>
          <p:nvPr/>
        </p:nvSpPr>
        <p:spPr>
          <a:xfrm>
            <a:off x="636104" y="4818395"/>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75" name="文本框 74"/>
          <p:cNvSpPr txBox="1"/>
          <p:nvPr/>
        </p:nvSpPr>
        <p:spPr>
          <a:xfrm>
            <a:off x="1510746" y="4972283"/>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抛弃型原型</a:t>
            </a:r>
          </a:p>
        </p:txBody>
      </p:sp>
    </p:spTree>
    <p:extLst>
      <p:ext uri="{BB962C8B-B14F-4D97-AF65-F5344CB8AC3E}">
        <p14:creationId xmlns:p14="http://schemas.microsoft.com/office/powerpoint/2010/main" val="10203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界面原型的分类</a:t>
            </a:r>
          </a:p>
        </p:txBody>
      </p:sp>
      <p:sp>
        <p:nvSpPr>
          <p:cNvPr id="5" name="矩形 4"/>
          <p:cNvSpPr/>
          <p:nvPr/>
        </p:nvSpPr>
        <p:spPr>
          <a:xfrm>
            <a:off x="912157" y="1321911"/>
            <a:ext cx="54864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4510" y="1773238"/>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01</a:t>
            </a:r>
            <a:endParaRPr lang="zh-CN" altLang="en-US" sz="3200" dirty="0">
              <a:solidFill>
                <a:schemeClr val="bg1"/>
              </a:solidFill>
              <a:latin typeface="Broadway" panose="04040905080B02020502" pitchFamily="82" charset="0"/>
            </a:endParaRPr>
          </a:p>
        </p:txBody>
      </p:sp>
      <p:sp>
        <p:nvSpPr>
          <p:cNvPr id="11" name="文本框 10"/>
          <p:cNvSpPr txBox="1"/>
          <p:nvPr/>
        </p:nvSpPr>
        <p:spPr>
          <a:xfrm>
            <a:off x="854510" y="2853267"/>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02</a:t>
            </a:r>
            <a:endParaRPr lang="zh-CN" altLang="en-US" sz="3200" dirty="0">
              <a:solidFill>
                <a:schemeClr val="bg1"/>
              </a:solidFill>
              <a:latin typeface="Broadway" panose="04040905080B02020502" pitchFamily="82" charset="0"/>
            </a:endParaRPr>
          </a:p>
        </p:txBody>
      </p:sp>
      <p:sp>
        <p:nvSpPr>
          <p:cNvPr id="12" name="文本框 11"/>
          <p:cNvSpPr txBox="1"/>
          <p:nvPr/>
        </p:nvSpPr>
        <p:spPr>
          <a:xfrm>
            <a:off x="854510" y="3933296"/>
            <a:ext cx="8044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03</a:t>
            </a:r>
            <a:endParaRPr lang="zh-CN" altLang="en-US" sz="3200" dirty="0">
              <a:solidFill>
                <a:schemeClr val="bg1"/>
              </a:solidFill>
              <a:latin typeface="Broadway" panose="04040905080B02020502" pitchFamily="82" charset="0"/>
            </a:endParaRPr>
          </a:p>
        </p:txBody>
      </p:sp>
      <p:sp>
        <p:nvSpPr>
          <p:cNvPr id="13" name="文本框 12"/>
          <p:cNvSpPr txBox="1"/>
          <p:nvPr/>
        </p:nvSpPr>
        <p:spPr>
          <a:xfrm>
            <a:off x="854510" y="5013325"/>
            <a:ext cx="7282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04</a:t>
            </a:r>
            <a:endParaRPr lang="zh-CN" altLang="en-US" sz="3200" dirty="0">
              <a:solidFill>
                <a:schemeClr val="bg1"/>
              </a:solidFill>
              <a:latin typeface="Broadway" panose="04040905080B02020502" pitchFamily="82" charset="0"/>
            </a:endParaRPr>
          </a:p>
        </p:txBody>
      </p:sp>
      <p:sp>
        <p:nvSpPr>
          <p:cNvPr id="14" name="文本框 13"/>
          <p:cNvSpPr txBox="1"/>
          <p:nvPr/>
        </p:nvSpPr>
        <p:spPr>
          <a:xfrm>
            <a:off x="1750357" y="2769553"/>
            <a:ext cx="8767980" cy="855812"/>
          </a:xfrm>
          <a:prstGeom prst="rect">
            <a:avLst/>
          </a:prstGeom>
          <a:noFill/>
        </p:spPr>
        <p:txBody>
          <a:bodyPr wrap="square" rtlCol="0">
            <a:spAutoFit/>
          </a:bodyPr>
          <a:lstStyle/>
          <a:p>
            <a:pPr>
              <a:lnSpc>
                <a:spcPct val="120000"/>
              </a:lnSpc>
            </a:pPr>
            <a:r>
              <a:rPr lang="zh-CN" altLang="en-US" sz="2400" b="1" dirty="0">
                <a:latin typeface="+mn-ea"/>
              </a:rPr>
              <a:t>概念证明原型</a:t>
            </a:r>
            <a:r>
              <a:rPr lang="zh-CN" altLang="en-US" sz="2000" dirty="0">
                <a:latin typeface="+mn-ea"/>
              </a:rPr>
              <a:t>，又称“垂直原型”，在所有技术服务层次上从用户界面实现一部分应用功能</a:t>
            </a:r>
            <a:endParaRPr lang="zh-CN" altLang="en-US" sz="2400" dirty="0">
              <a:solidFill>
                <a:srgbClr val="595959"/>
              </a:solidFill>
              <a:latin typeface="+mn-ea"/>
            </a:endParaRPr>
          </a:p>
        </p:txBody>
      </p:sp>
      <p:sp>
        <p:nvSpPr>
          <p:cNvPr id="15" name="文本框 14"/>
          <p:cNvSpPr txBox="1"/>
          <p:nvPr/>
        </p:nvSpPr>
        <p:spPr>
          <a:xfrm>
            <a:off x="1750356" y="1697038"/>
            <a:ext cx="8767981" cy="870238"/>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rPr>
              <a:t>实物原型</a:t>
            </a:r>
            <a:r>
              <a:rPr lang="en-US" altLang="zh-CN" sz="2000" b="1" dirty="0">
                <a:solidFill>
                  <a:srgbClr val="595959"/>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又称“水平原型”。实物模型重点关注</a:t>
            </a:r>
            <a:r>
              <a:rPr lang="en-US" altLang="zh-CN" sz="2000" dirty="0">
                <a:latin typeface="宋体" panose="02010600030101010101" pitchFamily="2" charset="-122"/>
                <a:ea typeface="宋体" panose="02010600030101010101" pitchFamily="2" charset="-122"/>
              </a:rPr>
              <a:t>UI</a:t>
            </a:r>
            <a:r>
              <a:rPr lang="zh-CN" altLang="en-US" sz="2000" dirty="0">
                <a:latin typeface="宋体" panose="02010600030101010101" pitchFamily="2" charset="-122"/>
                <a:ea typeface="宋体" panose="02010600030101010101" pitchFamily="2" charset="-122"/>
              </a:rPr>
              <a:t>，意味着它实际上没有实现行为，只是展示了一些</a:t>
            </a:r>
            <a:r>
              <a:rPr lang="en-US" altLang="zh-CN" sz="2000" dirty="0">
                <a:latin typeface="宋体" panose="02010600030101010101" pitchFamily="2" charset="-122"/>
                <a:ea typeface="宋体" panose="02010600030101010101" pitchFamily="2" charset="-122"/>
              </a:rPr>
              <a:t>UI</a:t>
            </a:r>
            <a:r>
              <a:rPr lang="zh-CN" altLang="en-US" sz="2000" dirty="0">
                <a:latin typeface="宋体" panose="02010600030101010101" pitchFamily="2" charset="-122"/>
                <a:ea typeface="宋体" panose="02010600030101010101" pitchFamily="2" charset="-122"/>
              </a:rPr>
              <a:t>屏幕的一些表现形式以及其之间的导航</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750356" y="3781819"/>
            <a:ext cx="8767979" cy="855812"/>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rPr>
              <a:t>抛弃型原型</a:t>
            </a:r>
            <a:r>
              <a:rPr lang="zh-CN" altLang="en-US" sz="2000" b="1"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一种快速、低成本方式创建的模型，不可能成为最终交付的产品，所以又被称为不可发布原型</a:t>
            </a:r>
            <a:endParaRPr lang="zh-CN" altLang="en-US" sz="2000" dirty="0">
              <a:solidFill>
                <a:srgbClr val="595959"/>
              </a:solidFill>
              <a:latin typeface="宋体" panose="02010600030101010101" pitchFamily="2" charset="-122"/>
              <a:ea typeface="宋体" panose="02010600030101010101" pitchFamily="2" charset="-122"/>
            </a:endParaRPr>
          </a:p>
        </p:txBody>
      </p:sp>
      <p:sp>
        <p:nvSpPr>
          <p:cNvPr id="17" name="文本框 16"/>
          <p:cNvSpPr txBox="1"/>
          <p:nvPr/>
        </p:nvSpPr>
        <p:spPr>
          <a:xfrm>
            <a:off x="1750357" y="4879099"/>
            <a:ext cx="8767978" cy="1612236"/>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rPr>
              <a:t>演化性原型</a:t>
            </a:r>
            <a:r>
              <a:rPr lang="zh-CN" altLang="en-US" sz="2000" dirty="0">
                <a:latin typeface="宋体" panose="02010600030101010101" pitchFamily="2" charset="-122"/>
                <a:ea typeface="宋体" panose="02010600030101010101" pitchFamily="2" charset="-122"/>
              </a:rPr>
              <a:t>，随着时间的推移，会为增量构建产品提供一个稳固的架构基础，比如敏捷原型</a:t>
            </a:r>
            <a:r>
              <a:rPr lang="en-US" altLang="zh-CN" sz="2000" dirty="0">
                <a:latin typeface="宋体" panose="02010600030101010101" pitchFamily="2" charset="-122"/>
              </a:rPr>
              <a:t>[3]</a:t>
            </a:r>
            <a:endParaRPr lang="zh-CN" altLang="en-US" sz="2000" dirty="0">
              <a:solidFill>
                <a:schemeClr val="bg1"/>
              </a:solidFill>
              <a:latin typeface="宋体" panose="02010600030101010101" pitchFamily="2" charset="-122"/>
            </a:endParaRPr>
          </a:p>
          <a:p>
            <a:pPr>
              <a:lnSpc>
                <a:spcPct val="120000"/>
              </a:lnSpc>
            </a:pPr>
            <a:endParaRPr lang="en-US" altLang="zh-CN" sz="2000" dirty="0">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071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界面原型的分类</a:t>
            </a:r>
          </a:p>
        </p:txBody>
      </p:sp>
      <p:sp>
        <p:nvSpPr>
          <p:cNvPr id="5" name="矩形 4"/>
          <p:cNvSpPr/>
          <p:nvPr/>
        </p:nvSpPr>
        <p:spPr>
          <a:xfrm>
            <a:off x="912157" y="1321911"/>
            <a:ext cx="54864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4510" y="1773238"/>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05</a:t>
            </a:r>
            <a:endParaRPr lang="zh-CN" altLang="en-US" sz="3200" dirty="0">
              <a:solidFill>
                <a:schemeClr val="bg1"/>
              </a:solidFill>
              <a:latin typeface="Broadway" panose="04040905080B02020502" pitchFamily="82" charset="0"/>
            </a:endParaRPr>
          </a:p>
        </p:txBody>
      </p:sp>
      <p:sp>
        <p:nvSpPr>
          <p:cNvPr id="11" name="文本框 10"/>
          <p:cNvSpPr txBox="1"/>
          <p:nvPr/>
        </p:nvSpPr>
        <p:spPr>
          <a:xfrm>
            <a:off x="854510" y="3280891"/>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06</a:t>
            </a:r>
            <a:endParaRPr lang="zh-CN" altLang="en-US" sz="3200" dirty="0">
              <a:solidFill>
                <a:schemeClr val="bg1"/>
              </a:solidFill>
              <a:latin typeface="Broadway" panose="04040905080B02020502" pitchFamily="82" charset="0"/>
            </a:endParaRPr>
          </a:p>
        </p:txBody>
      </p:sp>
      <p:sp>
        <p:nvSpPr>
          <p:cNvPr id="14" name="文本框 13"/>
          <p:cNvSpPr txBox="1"/>
          <p:nvPr/>
        </p:nvSpPr>
        <p:spPr>
          <a:xfrm>
            <a:off x="1750357" y="3360901"/>
            <a:ext cx="9233394" cy="1907702"/>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电子原型</a:t>
            </a:r>
            <a:r>
              <a:rPr lang="zh-CN" altLang="en-US" sz="2000" dirty="0">
                <a:solidFill>
                  <a:srgbClr val="595959"/>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用一些专业的原型工具来创建原型，比如 </a:t>
            </a:r>
            <a:r>
              <a:rPr lang="en-US" altLang="zh-CN" sz="2000" dirty="0">
                <a:latin typeface="宋体" panose="02010600030101010101" pitchFamily="2" charset="-122"/>
                <a:ea typeface="宋体" panose="02010600030101010101" pitchFamily="2" charset="-122"/>
              </a:rPr>
              <a:t>M</a:t>
            </a:r>
            <a:r>
              <a:rPr lang="en-US" altLang="zh-CN" sz="2000" dirty="0">
                <a:latin typeface="宋体" panose="02010600030101010101" pitchFamily="2" charset="-122"/>
              </a:rPr>
              <a:t>icrosoft PPT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rPr>
              <a:t> Microsoft </a:t>
            </a:r>
            <a:r>
              <a:rPr lang="en-US" altLang="zh-CN" sz="2000" dirty="0">
                <a:latin typeface="宋体" panose="02010600030101010101" pitchFamily="2" charset="-122"/>
                <a:ea typeface="宋体" panose="02010600030101010101" pitchFamily="2" charset="-122"/>
              </a:rPr>
              <a:t>Visio </a:t>
            </a:r>
            <a:r>
              <a:rPr lang="zh-CN" altLang="en-US" sz="2000" dirty="0">
                <a:latin typeface="宋体" panose="02010600030101010101" pitchFamily="2" charset="-122"/>
                <a:ea typeface="宋体" panose="02010600030101010101" pitchFamily="2" charset="-122"/>
              </a:rPr>
              <a:t>等，这样的工具可以轻松实现并修改 </a:t>
            </a:r>
            <a:r>
              <a:rPr lang="en-US" altLang="zh-CN" sz="2000" dirty="0">
                <a:latin typeface="宋体" panose="02010600030101010101" pitchFamily="2" charset="-122"/>
                <a:ea typeface="宋体" panose="02010600030101010101" pitchFamily="2" charset="-122"/>
              </a:rPr>
              <a:t>UI </a:t>
            </a:r>
            <a:r>
              <a:rPr lang="zh-CN" altLang="en-US" sz="2000" dirty="0">
                <a:latin typeface="宋体" panose="02010600030101010101" pitchFamily="2" charset="-122"/>
                <a:ea typeface="宋体" panose="02010600030101010101" pitchFamily="2" charset="-122"/>
              </a:rPr>
              <a:t>组件。</a:t>
            </a:r>
            <a:r>
              <a:rPr lang="en-US" altLang="zh-CN" sz="2000" dirty="0">
                <a:latin typeface="宋体" panose="02010600030101010101" pitchFamily="2" charset="-122"/>
              </a:rPr>
              <a:t>[3]</a:t>
            </a:r>
            <a:endParaRPr lang="zh-CN" altLang="en-US" sz="2000" dirty="0">
              <a:solidFill>
                <a:schemeClr val="bg1"/>
              </a:solidFill>
              <a:latin typeface="宋体" panose="02010600030101010101" pitchFamily="2" charset="-122"/>
            </a:endParaRPr>
          </a:p>
          <a:p>
            <a:pPr>
              <a:lnSpc>
                <a:spcPct val="150000"/>
              </a:lnSpc>
            </a:pPr>
            <a:endParaRPr lang="en-US" altLang="zh-CN" sz="2000" dirty="0">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750357" y="1697038"/>
            <a:ext cx="9233394" cy="1446037"/>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纸上原型</a:t>
            </a:r>
            <a:r>
              <a:rPr lang="zh-CN" altLang="en-US" sz="2000" dirty="0">
                <a:latin typeface="宋体" panose="02010600030101010101" pitchFamily="2" charset="-122"/>
                <a:ea typeface="宋体" panose="02010600030101010101" pitchFamily="2" charset="-122"/>
              </a:rPr>
              <a:t>，又称为低精度模型，能帮助我们探究一个要实现的系统的部分外观，并且它是一种低成本、迅速以及低技术难度的方法。</a:t>
            </a:r>
            <a:endParaRPr lang="en-US" altLang="zh-CN" sz="2000" dirty="0">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091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03</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界面原型的设计原则</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Design Principe for UI Prototype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16</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3064519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提问环节</a:t>
            </a:r>
          </a:p>
        </p:txBody>
      </p:sp>
      <p:sp>
        <p:nvSpPr>
          <p:cNvPr id="8" name="文本框 7"/>
          <p:cNvSpPr txBox="1"/>
          <p:nvPr/>
        </p:nvSpPr>
        <p:spPr>
          <a:xfrm>
            <a:off x="1825149" y="2785239"/>
            <a:ext cx="10083952" cy="768415"/>
          </a:xfrm>
          <a:prstGeom prst="rect">
            <a:avLst/>
          </a:prstGeom>
          <a:noFill/>
        </p:spPr>
        <p:txBody>
          <a:bodyPr wrap="square" rtlCol="0">
            <a:spAutoFit/>
          </a:bodyPr>
          <a:lstStyle/>
          <a:p>
            <a:pPr>
              <a:lnSpc>
                <a:spcPct val="120000"/>
              </a:lnSpc>
            </a:pPr>
            <a:r>
              <a:rPr lang="zh-CN" altLang="en-US" sz="4000" b="1" dirty="0">
                <a:solidFill>
                  <a:srgbClr val="595959"/>
                </a:solidFill>
                <a:latin typeface="微软雅黑" panose="020B0503020204020204" pitchFamily="34" charset="-122"/>
                <a:ea typeface="微软雅黑" panose="020B0503020204020204" pitchFamily="34" charset="-122"/>
              </a:rPr>
              <a:t>问题三：</a:t>
            </a:r>
          </a:p>
        </p:txBody>
      </p:sp>
      <p:sp>
        <p:nvSpPr>
          <p:cNvPr id="3" name="文本框 2">
            <a:extLst>
              <a:ext uri="{FF2B5EF4-FFF2-40B4-BE49-F238E27FC236}">
                <a16:creationId xmlns:a16="http://schemas.microsoft.com/office/drawing/2014/main" id="{165985C4-1632-47BF-AD59-2A54EEB9D489}"/>
              </a:ext>
            </a:extLst>
          </p:cNvPr>
          <p:cNvSpPr txBox="1"/>
          <p:nvPr/>
        </p:nvSpPr>
        <p:spPr>
          <a:xfrm>
            <a:off x="3956069" y="2846280"/>
            <a:ext cx="7090706" cy="646331"/>
          </a:xfrm>
          <a:prstGeom prst="rect">
            <a:avLst/>
          </a:prstGeom>
          <a:noFill/>
        </p:spPr>
        <p:txBody>
          <a:bodyPr wrap="square" rtlCol="0">
            <a:spAutoFit/>
          </a:bodyPr>
          <a:lstStyle/>
          <a:p>
            <a:r>
              <a:rPr lang="zh-CN" altLang="en-US" sz="3600" b="1" dirty="0">
                <a:solidFill>
                  <a:srgbClr val="595959"/>
                </a:solidFill>
                <a:latin typeface="微软雅黑" panose="020B0503020204020204" pitchFamily="34" charset="-122"/>
                <a:ea typeface="微软雅黑" panose="020B0503020204020204" pitchFamily="34" charset="-122"/>
              </a:rPr>
              <a:t>界面原型设计以哪个角色为中心？</a:t>
            </a:r>
            <a:endParaRPr lang="zh-CN" altLang="en-US" sz="3600" dirty="0"/>
          </a:p>
        </p:txBody>
      </p:sp>
    </p:spTree>
    <p:extLst>
      <p:ext uri="{BB962C8B-B14F-4D97-AF65-F5344CB8AC3E}">
        <p14:creationId xmlns:p14="http://schemas.microsoft.com/office/powerpoint/2010/main" val="336156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界面原型的设计原则</a:t>
            </a:r>
          </a:p>
        </p:txBody>
      </p:sp>
      <p:sp>
        <p:nvSpPr>
          <p:cNvPr id="14" name="文本框 13">
            <a:extLst>
              <a:ext uri="{FF2B5EF4-FFF2-40B4-BE49-F238E27FC236}">
                <a16:creationId xmlns:a16="http://schemas.microsoft.com/office/drawing/2014/main" id="{D79EF7E1-3034-4548-BC77-7C9C4DCF464C}"/>
              </a:ext>
            </a:extLst>
          </p:cNvPr>
          <p:cNvSpPr txBox="1"/>
          <p:nvPr/>
        </p:nvSpPr>
        <p:spPr>
          <a:xfrm>
            <a:off x="651786" y="1191293"/>
            <a:ext cx="4358640" cy="560923"/>
          </a:xfrm>
          <a:prstGeom prst="rect">
            <a:avLst/>
          </a:prstGeom>
          <a:noFill/>
        </p:spPr>
        <p:txBody>
          <a:bodyPr wrap="square" rtlCol="0">
            <a:spAutoFit/>
          </a:bodyPr>
          <a:lstStyle/>
          <a:p>
            <a:pPr>
              <a:lnSpc>
                <a:spcPct val="120000"/>
              </a:lnSpc>
            </a:pPr>
            <a:r>
              <a:rPr lang="zh-CN" altLang="en-US" sz="2800" b="1" dirty="0"/>
              <a:t>从用户的观点考虑</a:t>
            </a:r>
            <a:endParaRPr lang="zh-CN" altLang="en-US" sz="3200" b="1" dirty="0">
              <a:solidFill>
                <a:srgbClr val="595959"/>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8A202B6-7E40-40B6-9699-E30CCF440F60}"/>
              </a:ext>
            </a:extLst>
          </p:cNvPr>
          <p:cNvSpPr txBox="1"/>
          <p:nvPr/>
        </p:nvSpPr>
        <p:spPr>
          <a:xfrm>
            <a:off x="609600" y="1899184"/>
            <a:ext cx="3721480" cy="1200329"/>
          </a:xfrm>
          <a:prstGeom prst="rect">
            <a:avLst/>
          </a:prstGeom>
          <a:noFill/>
        </p:spPr>
        <p:txBody>
          <a:bodyPr wrap="square" rtlCol="0">
            <a:spAutoFit/>
          </a:bodyPr>
          <a:lstStyle/>
          <a:p>
            <a:r>
              <a:rPr lang="zh-CN" altLang="en-US" sz="2400" dirty="0"/>
              <a:t>想用户所想，做用户所做。用户总是按照他们自己的方法理解和使用</a:t>
            </a:r>
            <a:r>
              <a:rPr lang="zh-CN" altLang="en-US" dirty="0"/>
              <a:t>。</a:t>
            </a:r>
          </a:p>
        </p:txBody>
      </p:sp>
      <p:sp>
        <p:nvSpPr>
          <p:cNvPr id="16" name="文本框 15">
            <a:extLst>
              <a:ext uri="{FF2B5EF4-FFF2-40B4-BE49-F238E27FC236}">
                <a16:creationId xmlns:a16="http://schemas.microsoft.com/office/drawing/2014/main" id="{F411AB2B-FF45-47EA-B287-EFD378C49008}"/>
              </a:ext>
            </a:extLst>
          </p:cNvPr>
          <p:cNvSpPr txBox="1"/>
          <p:nvPr/>
        </p:nvSpPr>
        <p:spPr>
          <a:xfrm>
            <a:off x="651786" y="3241410"/>
            <a:ext cx="4358640" cy="560923"/>
          </a:xfrm>
          <a:prstGeom prst="rect">
            <a:avLst/>
          </a:prstGeom>
          <a:noFill/>
        </p:spPr>
        <p:txBody>
          <a:bodyPr wrap="square" rtlCol="0">
            <a:spAutoFit/>
          </a:bodyPr>
          <a:lstStyle/>
          <a:p>
            <a:pPr>
              <a:lnSpc>
                <a:spcPct val="120000"/>
              </a:lnSpc>
            </a:pPr>
            <a:r>
              <a:rPr lang="zh-CN" altLang="en-US" sz="2800" b="1" dirty="0"/>
              <a:t>一致性</a:t>
            </a:r>
            <a:endParaRPr lang="zh-CN" altLang="en-US" sz="3200" b="1" dirty="0">
              <a:solidFill>
                <a:srgbClr val="595959"/>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0CCC8BB7-6CBC-4291-BF9D-F2144DF221C1}"/>
              </a:ext>
            </a:extLst>
          </p:cNvPr>
          <p:cNvSpPr txBox="1"/>
          <p:nvPr/>
        </p:nvSpPr>
        <p:spPr>
          <a:xfrm>
            <a:off x="609600" y="3944230"/>
            <a:ext cx="3776235" cy="1823576"/>
          </a:xfrm>
          <a:prstGeom prst="rect">
            <a:avLst/>
          </a:prstGeom>
          <a:noFill/>
        </p:spPr>
        <p:txBody>
          <a:bodyPr wrap="square" rtlCol="0">
            <a:spAutoFit/>
          </a:bodyPr>
          <a:lstStyle/>
          <a:p>
            <a:pPr>
              <a:lnSpc>
                <a:spcPct val="120000"/>
              </a:lnSpc>
            </a:pPr>
            <a:r>
              <a:rPr lang="zh-CN" altLang="en-US" sz="2400" dirty="0"/>
              <a:t>这是每一个优秀界面都具备的特点。界面的结构必须清晰且一致，风格必须与内容相一致。</a:t>
            </a:r>
            <a:endParaRPr lang="zh-CN" altLang="en-US" sz="2800" dirty="0">
              <a:solidFill>
                <a:srgbClr val="59595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5E2B149-D13D-46BA-94F5-B54D74491A22}"/>
              </a:ext>
            </a:extLst>
          </p:cNvPr>
          <p:cNvPicPr>
            <a:picLocks noChangeAspect="1"/>
          </p:cNvPicPr>
          <p:nvPr/>
        </p:nvPicPr>
        <p:blipFill rotWithShape="1">
          <a:blip r:embed="rId2"/>
          <a:srcRect l="374" t="3751" r="464" b="3633"/>
          <a:stretch/>
        </p:blipFill>
        <p:spPr>
          <a:xfrm>
            <a:off x="4561050" y="620713"/>
            <a:ext cx="7353527" cy="5256488"/>
          </a:xfrm>
          <a:prstGeom prst="rect">
            <a:avLst/>
          </a:prstGeom>
        </p:spPr>
      </p:pic>
    </p:spTree>
    <p:extLst>
      <p:ext uri="{BB962C8B-B14F-4D97-AF65-F5344CB8AC3E}">
        <p14:creationId xmlns:p14="http://schemas.microsoft.com/office/powerpoint/2010/main" val="2401406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界面原型的设计原则</a:t>
            </a:r>
          </a:p>
        </p:txBody>
      </p:sp>
      <p:sp>
        <p:nvSpPr>
          <p:cNvPr id="5" name="文本框 4"/>
          <p:cNvSpPr txBox="1"/>
          <p:nvPr/>
        </p:nvSpPr>
        <p:spPr>
          <a:xfrm>
            <a:off x="565796" y="2194817"/>
            <a:ext cx="2922065" cy="2266774"/>
          </a:xfrm>
          <a:prstGeom prst="rect">
            <a:avLst/>
          </a:prstGeom>
          <a:noFill/>
        </p:spPr>
        <p:txBody>
          <a:bodyPr wrap="square" rtlCol="0">
            <a:spAutoFit/>
          </a:bodyPr>
          <a:lstStyle/>
          <a:p>
            <a:pPr>
              <a:lnSpc>
                <a:spcPct val="120000"/>
              </a:lnSpc>
            </a:pPr>
            <a:r>
              <a:rPr lang="zh-CN" altLang="en-US" sz="2400" dirty="0"/>
              <a:t>界面的简洁是要让用户便于使用、便于了解、并能减少用户发生错误选择的可能性</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09600" y="138478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简洁</a:t>
            </a:r>
          </a:p>
        </p:txBody>
      </p:sp>
      <p:pic>
        <p:nvPicPr>
          <p:cNvPr id="2" name="图片 1">
            <a:extLst>
              <a:ext uri="{FF2B5EF4-FFF2-40B4-BE49-F238E27FC236}">
                <a16:creationId xmlns:a16="http://schemas.microsoft.com/office/drawing/2014/main" id="{C4FAAAA9-4F08-4116-9B2A-9C685841C055}"/>
              </a:ext>
            </a:extLst>
          </p:cNvPr>
          <p:cNvPicPr>
            <a:picLocks noChangeAspect="1"/>
          </p:cNvPicPr>
          <p:nvPr/>
        </p:nvPicPr>
        <p:blipFill rotWithShape="1">
          <a:blip r:embed="rId2"/>
          <a:srcRect r="251" b="4032"/>
          <a:stretch/>
        </p:blipFill>
        <p:spPr>
          <a:xfrm>
            <a:off x="3854715" y="863384"/>
            <a:ext cx="7685817" cy="4929641"/>
          </a:xfrm>
          <a:prstGeom prst="rect">
            <a:avLst/>
          </a:prstGeom>
        </p:spPr>
      </p:pic>
    </p:spTree>
    <p:extLst>
      <p:ext uri="{BB962C8B-B14F-4D97-AF65-F5344CB8AC3E}">
        <p14:creationId xmlns:p14="http://schemas.microsoft.com/office/powerpoint/2010/main" val="383791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878" y="1185332"/>
            <a:ext cx="2760133"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9512" y="1086558"/>
            <a:ext cx="1093303" cy="584775"/>
          </a:xfrm>
          <a:prstGeom prst="rect">
            <a:avLst/>
          </a:prstGeom>
          <a:noFill/>
        </p:spPr>
        <p:txBody>
          <a:bodyPr wrap="square" rtlCol="0">
            <a:spAutoFit/>
          </a:bodyPr>
          <a:lstStyle/>
          <a:p>
            <a:r>
              <a:rPr lang="zh-CN" altLang="en-US" sz="3200" b="1" dirty="0">
                <a:solidFill>
                  <a:srgbClr val="595959"/>
                </a:solidFill>
                <a:latin typeface="幼圆" panose="02010509060101010101" pitchFamily="49" charset="-122"/>
                <a:ea typeface="幼圆" panose="02010509060101010101" pitchFamily="49" charset="-122"/>
              </a:rPr>
              <a:t>目录</a:t>
            </a:r>
          </a:p>
        </p:txBody>
      </p:sp>
      <p:sp>
        <p:nvSpPr>
          <p:cNvPr id="9" name="文本框 8"/>
          <p:cNvSpPr txBox="1"/>
          <p:nvPr/>
        </p:nvSpPr>
        <p:spPr>
          <a:xfrm>
            <a:off x="805437" y="1166070"/>
            <a:ext cx="2414841" cy="584775"/>
          </a:xfrm>
          <a:prstGeom prst="rect">
            <a:avLst/>
          </a:prstGeom>
          <a:noFill/>
        </p:spPr>
        <p:txBody>
          <a:bodyPr wrap="square" rtlCol="0">
            <a:spAutoFit/>
          </a:bodyPr>
          <a:lstStyle/>
          <a:p>
            <a:r>
              <a:rPr lang="en-US" altLang="zh-CN" sz="3200" dirty="0">
                <a:solidFill>
                  <a:srgbClr val="595959"/>
                </a:solidFill>
              </a:rPr>
              <a:t>CONTEXTS</a:t>
            </a:r>
            <a:endParaRPr lang="zh-CN" altLang="en-US" sz="3200" dirty="0">
              <a:solidFill>
                <a:srgbClr val="595959"/>
              </a:solidFill>
            </a:endParaRPr>
          </a:p>
        </p:txBody>
      </p:sp>
      <p:sp>
        <p:nvSpPr>
          <p:cNvPr id="10" name="文本框 9"/>
          <p:cNvSpPr txBox="1"/>
          <p:nvPr/>
        </p:nvSpPr>
        <p:spPr>
          <a:xfrm>
            <a:off x="5426765" y="294200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05</a:t>
            </a:r>
            <a:endParaRPr lang="zh-CN" altLang="en-US" sz="4800" dirty="0">
              <a:solidFill>
                <a:schemeClr val="bg1"/>
              </a:solidFill>
              <a:latin typeface="Broadway" panose="04040905080B02020502" pitchFamily="82" charset="0"/>
            </a:endParaRPr>
          </a:p>
        </p:txBody>
      </p:sp>
      <p:sp>
        <p:nvSpPr>
          <p:cNvPr id="17" name="文本框 16"/>
          <p:cNvSpPr txBox="1"/>
          <p:nvPr/>
        </p:nvSpPr>
        <p:spPr>
          <a:xfrm>
            <a:off x="6301407" y="3095895"/>
            <a:ext cx="3756993" cy="954107"/>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使用墨刀进行界面原型设计</a:t>
            </a:r>
          </a:p>
        </p:txBody>
      </p:sp>
      <p:sp>
        <p:nvSpPr>
          <p:cNvPr id="24" name="文本框 23"/>
          <p:cNvSpPr txBox="1"/>
          <p:nvPr/>
        </p:nvSpPr>
        <p:spPr>
          <a:xfrm>
            <a:off x="5466522" y="201972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04</a:t>
            </a:r>
            <a:endParaRPr lang="zh-CN" altLang="en-US" sz="4800" dirty="0">
              <a:solidFill>
                <a:schemeClr val="bg1"/>
              </a:solidFill>
              <a:latin typeface="Broadway" panose="04040905080B02020502" pitchFamily="82" charset="0"/>
            </a:endParaRPr>
          </a:p>
        </p:txBody>
      </p:sp>
      <p:sp>
        <p:nvSpPr>
          <p:cNvPr id="25" name="文本框 24"/>
          <p:cNvSpPr txBox="1"/>
          <p:nvPr/>
        </p:nvSpPr>
        <p:spPr>
          <a:xfrm>
            <a:off x="6341164" y="21736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界面原型开发工具</a:t>
            </a:r>
          </a:p>
        </p:txBody>
      </p:sp>
      <p:sp>
        <p:nvSpPr>
          <p:cNvPr id="37" name="文本框 36"/>
          <p:cNvSpPr txBox="1"/>
          <p:nvPr/>
        </p:nvSpPr>
        <p:spPr>
          <a:xfrm>
            <a:off x="5466522" y="4012505"/>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06</a:t>
            </a:r>
            <a:endParaRPr lang="zh-CN" altLang="en-US" sz="4800" dirty="0">
              <a:solidFill>
                <a:schemeClr val="bg1"/>
              </a:solidFill>
              <a:latin typeface="Broadway" panose="04040905080B02020502" pitchFamily="82" charset="0"/>
            </a:endParaRPr>
          </a:p>
        </p:txBody>
      </p:sp>
      <p:sp>
        <p:nvSpPr>
          <p:cNvPr id="38" name="文本框 37"/>
          <p:cNvSpPr txBox="1"/>
          <p:nvPr/>
        </p:nvSpPr>
        <p:spPr>
          <a:xfrm>
            <a:off x="6341164" y="4166393"/>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界面原型的评估</a:t>
            </a:r>
          </a:p>
        </p:txBody>
      </p:sp>
      <p:sp>
        <p:nvSpPr>
          <p:cNvPr id="78" name="文本框 77"/>
          <p:cNvSpPr txBox="1"/>
          <p:nvPr/>
        </p:nvSpPr>
        <p:spPr>
          <a:xfrm>
            <a:off x="636104" y="2922129"/>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79" name="文本框 78"/>
          <p:cNvSpPr txBox="1"/>
          <p:nvPr/>
        </p:nvSpPr>
        <p:spPr>
          <a:xfrm>
            <a:off x="1510746" y="3076017"/>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原型的分类</a:t>
            </a:r>
          </a:p>
        </p:txBody>
      </p:sp>
      <p:sp>
        <p:nvSpPr>
          <p:cNvPr id="76" name="文本框 75"/>
          <p:cNvSpPr txBox="1"/>
          <p:nvPr/>
        </p:nvSpPr>
        <p:spPr>
          <a:xfrm>
            <a:off x="675861" y="1999849"/>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01</a:t>
            </a:r>
            <a:endParaRPr lang="zh-CN" altLang="en-US" sz="4800" dirty="0">
              <a:solidFill>
                <a:schemeClr val="bg1"/>
              </a:solidFill>
              <a:latin typeface="Broadway" panose="04040905080B02020502" pitchFamily="82" charset="0"/>
            </a:endParaRPr>
          </a:p>
        </p:txBody>
      </p:sp>
      <p:sp>
        <p:nvSpPr>
          <p:cNvPr id="77" name="文本框 76"/>
          <p:cNvSpPr txBox="1"/>
          <p:nvPr/>
        </p:nvSpPr>
        <p:spPr>
          <a:xfrm>
            <a:off x="1550503" y="2153737"/>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交互设计与界面原型</a:t>
            </a:r>
          </a:p>
        </p:txBody>
      </p:sp>
      <p:sp>
        <p:nvSpPr>
          <p:cNvPr id="74" name="文本框 73"/>
          <p:cNvSpPr txBox="1"/>
          <p:nvPr/>
        </p:nvSpPr>
        <p:spPr>
          <a:xfrm>
            <a:off x="675861" y="399262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75" name="文本框 74"/>
          <p:cNvSpPr txBox="1"/>
          <p:nvPr/>
        </p:nvSpPr>
        <p:spPr>
          <a:xfrm>
            <a:off x="1550503" y="41465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界面原型的设计原则</a:t>
            </a:r>
          </a:p>
        </p:txBody>
      </p:sp>
      <p:sp>
        <p:nvSpPr>
          <p:cNvPr id="2" name="日期占位符 1"/>
          <p:cNvSpPr>
            <a:spLocks noGrp="1"/>
          </p:cNvSpPr>
          <p:nvPr>
            <p:ph type="dt" sz="half" idx="10"/>
          </p:nvPr>
        </p:nvSpPr>
        <p:spPr/>
        <p:txBody>
          <a:bodyPr/>
          <a:lstStyle/>
          <a:p>
            <a:fld id="{D4FA2C37-98A7-4B51-812D-332F7E5C9455}"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2</a:t>
            </a:fld>
            <a:endParaRPr lang="zh-CN" altLang="en-US"/>
          </a:p>
        </p:txBody>
      </p:sp>
      <p:sp>
        <p:nvSpPr>
          <p:cNvPr id="21" name="文本框 20"/>
          <p:cNvSpPr txBox="1"/>
          <p:nvPr/>
        </p:nvSpPr>
        <p:spPr>
          <a:xfrm>
            <a:off x="4335846" y="5028074"/>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07</a:t>
            </a:r>
            <a:endParaRPr lang="zh-CN" altLang="en-US" sz="4800" dirty="0">
              <a:solidFill>
                <a:schemeClr val="bg1"/>
              </a:solidFill>
              <a:latin typeface="Broadway" panose="04040905080B02020502" pitchFamily="82" charset="0"/>
            </a:endParaRPr>
          </a:p>
        </p:txBody>
      </p:sp>
      <p:sp>
        <p:nvSpPr>
          <p:cNvPr id="22" name="文本框 21"/>
          <p:cNvSpPr txBox="1"/>
          <p:nvPr/>
        </p:nvSpPr>
        <p:spPr>
          <a:xfrm>
            <a:off x="5210489" y="5181962"/>
            <a:ext cx="121774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附录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界面原型的设计原则</a:t>
            </a:r>
          </a:p>
        </p:txBody>
      </p:sp>
      <p:sp>
        <p:nvSpPr>
          <p:cNvPr id="10" name="文本框 9">
            <a:extLst>
              <a:ext uri="{FF2B5EF4-FFF2-40B4-BE49-F238E27FC236}">
                <a16:creationId xmlns:a16="http://schemas.microsoft.com/office/drawing/2014/main" id="{E9C83EBB-6071-41F6-9161-6FF8024B5158}"/>
              </a:ext>
            </a:extLst>
          </p:cNvPr>
          <p:cNvSpPr txBox="1"/>
          <p:nvPr/>
        </p:nvSpPr>
        <p:spPr>
          <a:xfrm>
            <a:off x="832471" y="115059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安全性</a:t>
            </a:r>
          </a:p>
        </p:txBody>
      </p:sp>
      <p:sp>
        <p:nvSpPr>
          <p:cNvPr id="11" name="文本框 10">
            <a:extLst>
              <a:ext uri="{FF2B5EF4-FFF2-40B4-BE49-F238E27FC236}">
                <a16:creationId xmlns:a16="http://schemas.microsoft.com/office/drawing/2014/main" id="{197EDA87-A714-4EB0-9B4B-F85DF9FA2517}"/>
              </a:ext>
            </a:extLst>
          </p:cNvPr>
          <p:cNvSpPr txBox="1"/>
          <p:nvPr/>
        </p:nvSpPr>
        <p:spPr>
          <a:xfrm>
            <a:off x="790285" y="1769353"/>
            <a:ext cx="4358640" cy="1904367"/>
          </a:xfrm>
          <a:prstGeom prst="rect">
            <a:avLst/>
          </a:prstGeom>
          <a:noFill/>
        </p:spPr>
        <p:txBody>
          <a:bodyPr wrap="square" rtlCol="0">
            <a:spAutoFit/>
          </a:bodyPr>
          <a:lstStyle/>
          <a:p>
            <a:pPr>
              <a:lnSpc>
                <a:spcPct val="120000"/>
              </a:lnSpc>
            </a:pPr>
            <a:r>
              <a:rPr lang="zh-CN" altLang="en-US" sz="2000" dirty="0"/>
              <a:t>用户能自由的作出选择，且所有选择都是可逆的。在用户作出危险的选择时有信息介入系统的提示。这样会让用户会觉得很安全，自己的权益不会遭到损失！</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5205A6B-2DCB-4DD8-BE44-DFF887B9BE46}"/>
              </a:ext>
            </a:extLst>
          </p:cNvPr>
          <p:cNvSpPr txBox="1"/>
          <p:nvPr/>
        </p:nvSpPr>
        <p:spPr>
          <a:xfrm>
            <a:off x="790285" y="374003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灵活性</a:t>
            </a:r>
          </a:p>
        </p:txBody>
      </p:sp>
      <p:sp>
        <p:nvSpPr>
          <p:cNvPr id="17" name="文本框 16">
            <a:extLst>
              <a:ext uri="{FF2B5EF4-FFF2-40B4-BE49-F238E27FC236}">
                <a16:creationId xmlns:a16="http://schemas.microsoft.com/office/drawing/2014/main" id="{D83A2911-E9B1-4BB9-B8F0-B0D9EA9A745E}"/>
              </a:ext>
            </a:extLst>
          </p:cNvPr>
          <p:cNvSpPr txBox="1"/>
          <p:nvPr/>
        </p:nvSpPr>
        <p:spPr>
          <a:xfrm>
            <a:off x="790285" y="4354134"/>
            <a:ext cx="4358640" cy="1540037"/>
          </a:xfrm>
          <a:prstGeom prst="rect">
            <a:avLst/>
          </a:prstGeom>
          <a:noFill/>
        </p:spPr>
        <p:txBody>
          <a:bodyPr wrap="square" rtlCol="0">
            <a:spAutoFit/>
          </a:bodyPr>
          <a:lstStyle/>
          <a:p>
            <a:pPr>
              <a:lnSpc>
                <a:spcPct val="120000"/>
              </a:lnSpc>
            </a:pPr>
            <a:r>
              <a:rPr lang="zh-CN" altLang="en-US" sz="2000" dirty="0">
                <a:latin typeface="+mn-ea"/>
              </a:rPr>
              <a:t>简单来说就是要让用户方便的使用，但不同于上述。即互动多重性，不局限于单一的工具</a:t>
            </a:r>
            <a:r>
              <a:rPr lang="en-US" altLang="zh-CN" sz="2000" dirty="0">
                <a:latin typeface="+mn-ea"/>
              </a:rPr>
              <a:t>(</a:t>
            </a:r>
            <a:r>
              <a:rPr lang="zh-CN" altLang="en-US" sz="2000" dirty="0">
                <a:latin typeface="+mn-ea"/>
              </a:rPr>
              <a:t>包括鼠标、键盘或手柄、界面</a:t>
            </a:r>
            <a:r>
              <a:rPr lang="en-US" altLang="zh-CN" sz="2000" dirty="0">
                <a:latin typeface="+mn-ea"/>
              </a:rPr>
              <a:t>)</a:t>
            </a:r>
            <a:r>
              <a:rPr lang="zh-CN" altLang="en-US" sz="2000" dirty="0">
                <a:latin typeface="+mn-ea"/>
              </a:rPr>
              <a:t>。</a:t>
            </a:r>
            <a:endParaRPr lang="zh-CN" altLang="en-US" sz="2400" dirty="0">
              <a:solidFill>
                <a:srgbClr val="595959"/>
              </a:solidFill>
              <a:latin typeface="+mn-ea"/>
            </a:endParaRPr>
          </a:p>
        </p:txBody>
      </p:sp>
      <p:sp>
        <p:nvSpPr>
          <p:cNvPr id="18" name="文本框 17">
            <a:extLst>
              <a:ext uri="{FF2B5EF4-FFF2-40B4-BE49-F238E27FC236}">
                <a16:creationId xmlns:a16="http://schemas.microsoft.com/office/drawing/2014/main" id="{F76FBE39-0F63-4A7B-8994-EB4364DEE813}"/>
              </a:ext>
            </a:extLst>
          </p:cNvPr>
          <p:cNvSpPr txBox="1"/>
          <p:nvPr/>
        </p:nvSpPr>
        <p:spPr>
          <a:xfrm>
            <a:off x="6235835" y="115059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人性化</a:t>
            </a:r>
          </a:p>
        </p:txBody>
      </p:sp>
      <p:sp>
        <p:nvSpPr>
          <p:cNvPr id="19" name="文本框 18">
            <a:extLst>
              <a:ext uri="{FF2B5EF4-FFF2-40B4-BE49-F238E27FC236}">
                <a16:creationId xmlns:a16="http://schemas.microsoft.com/office/drawing/2014/main" id="{1309ABCE-215A-49E7-A0E7-2389EA6956F6}"/>
              </a:ext>
            </a:extLst>
          </p:cNvPr>
          <p:cNvSpPr txBox="1"/>
          <p:nvPr/>
        </p:nvSpPr>
        <p:spPr>
          <a:xfrm>
            <a:off x="6235834" y="1769353"/>
            <a:ext cx="5229759" cy="1904367"/>
          </a:xfrm>
          <a:prstGeom prst="rect">
            <a:avLst/>
          </a:prstGeom>
          <a:noFill/>
        </p:spPr>
        <p:txBody>
          <a:bodyPr wrap="square" rtlCol="0">
            <a:spAutoFit/>
          </a:bodyPr>
          <a:lstStyle/>
          <a:p>
            <a:pPr>
              <a:lnSpc>
                <a:spcPct val="120000"/>
              </a:lnSpc>
            </a:pPr>
            <a:r>
              <a:rPr lang="zh-CN" altLang="en-US" sz="2000" dirty="0"/>
              <a:t>高效率和用户满意度是人性化的体现。应具备专家级和初级玩家系统，即用户可依据自己的习惯定制界面，并能保存设置。所以一个优秀的</a:t>
            </a:r>
            <a:r>
              <a:rPr lang="en-US" altLang="zh-CN" sz="2000" dirty="0"/>
              <a:t>UI</a:t>
            </a:r>
            <a:r>
              <a:rPr lang="zh-CN" altLang="en-US" sz="2000" dirty="0"/>
              <a:t>设计师，从技能上讲，不仅能画图标，还能做好界面，会很多交互知识。</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9868469-93E2-415C-A5AE-13143FADA59E}"/>
              </a:ext>
            </a:extLst>
          </p:cNvPr>
          <p:cNvSpPr txBox="1"/>
          <p:nvPr/>
        </p:nvSpPr>
        <p:spPr>
          <a:xfrm>
            <a:off x="6235835" y="374003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清楚</a:t>
            </a:r>
          </a:p>
        </p:txBody>
      </p:sp>
      <p:sp>
        <p:nvSpPr>
          <p:cNvPr id="21" name="文本框 20">
            <a:extLst>
              <a:ext uri="{FF2B5EF4-FFF2-40B4-BE49-F238E27FC236}">
                <a16:creationId xmlns:a16="http://schemas.microsoft.com/office/drawing/2014/main" id="{AC0BD3A8-67F3-4FE8-B553-26F6B6F7E6ED}"/>
              </a:ext>
            </a:extLst>
          </p:cNvPr>
          <p:cNvSpPr txBox="1"/>
          <p:nvPr/>
        </p:nvSpPr>
        <p:spPr>
          <a:xfrm>
            <a:off x="6235835" y="4354134"/>
            <a:ext cx="5016216" cy="796372"/>
          </a:xfrm>
          <a:prstGeom prst="rect">
            <a:avLst/>
          </a:prstGeom>
          <a:noFill/>
        </p:spPr>
        <p:txBody>
          <a:bodyPr wrap="square" rtlCol="0">
            <a:spAutoFit/>
          </a:bodyPr>
          <a:lstStyle/>
          <a:p>
            <a:pPr>
              <a:lnSpc>
                <a:spcPct val="120000"/>
              </a:lnSpc>
            </a:pPr>
            <a:r>
              <a:rPr lang="zh-CN" altLang="en-US" sz="2000" dirty="0"/>
              <a:t>在视觉效果上便于理解和使用，用户能够很清晰快速的完成他的目标。</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8917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界面原型开发工具</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UI Prototype Development Tools</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21</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515551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泪滴形 10"/>
          <p:cNvSpPr/>
          <p:nvPr/>
        </p:nvSpPr>
        <p:spPr>
          <a:xfrm rot="10800000">
            <a:off x="6096000" y="2098676"/>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p:cNvSpPr/>
          <p:nvPr/>
        </p:nvSpPr>
        <p:spPr>
          <a:xfrm>
            <a:off x="4572000" y="3514725"/>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多种界面原型开发工具比较</a:t>
            </a:r>
          </a:p>
        </p:txBody>
      </p:sp>
      <p:sp>
        <p:nvSpPr>
          <p:cNvPr id="4" name="文本框 3"/>
          <p:cNvSpPr txBox="1"/>
          <p:nvPr/>
        </p:nvSpPr>
        <p:spPr>
          <a:xfrm>
            <a:off x="4883426" y="2439903"/>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6442544" y="243990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8" name="文本框 7"/>
          <p:cNvSpPr txBox="1"/>
          <p:nvPr/>
        </p:nvSpPr>
        <p:spPr>
          <a:xfrm>
            <a:off x="4883426" y="3650511"/>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9" name="文本框 8"/>
          <p:cNvSpPr txBox="1"/>
          <p:nvPr/>
        </p:nvSpPr>
        <p:spPr>
          <a:xfrm>
            <a:off x="6442544" y="3650511"/>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pic>
        <p:nvPicPr>
          <p:cNvPr id="21" name="图片 20">
            <a:extLst>
              <a:ext uri="{FF2B5EF4-FFF2-40B4-BE49-F238E27FC236}">
                <a16:creationId xmlns:a16="http://schemas.microsoft.com/office/drawing/2014/main" id="{CB24F942-5D6A-4E35-8AD8-22C867692788}"/>
              </a:ext>
            </a:extLst>
          </p:cNvPr>
          <p:cNvPicPr>
            <a:picLocks noChangeAspect="1"/>
          </p:cNvPicPr>
          <p:nvPr/>
        </p:nvPicPr>
        <p:blipFill>
          <a:blip r:embed="rId2"/>
          <a:stretch>
            <a:fillRect/>
          </a:stretch>
        </p:blipFill>
        <p:spPr>
          <a:xfrm>
            <a:off x="2024112" y="787262"/>
            <a:ext cx="2178050" cy="2178050"/>
          </a:xfrm>
          <a:prstGeom prst="rect">
            <a:avLst/>
          </a:prstGeom>
        </p:spPr>
      </p:pic>
      <p:pic>
        <p:nvPicPr>
          <p:cNvPr id="2" name="图片 1">
            <a:extLst>
              <a:ext uri="{FF2B5EF4-FFF2-40B4-BE49-F238E27FC236}">
                <a16:creationId xmlns:a16="http://schemas.microsoft.com/office/drawing/2014/main" id="{4DDC3FCC-50C5-41E5-BC50-2CEBCDC69241}"/>
              </a:ext>
            </a:extLst>
          </p:cNvPr>
          <p:cNvPicPr>
            <a:picLocks noChangeAspect="1"/>
          </p:cNvPicPr>
          <p:nvPr/>
        </p:nvPicPr>
        <p:blipFill>
          <a:blip r:embed="rId3"/>
          <a:stretch>
            <a:fillRect/>
          </a:stretch>
        </p:blipFill>
        <p:spPr>
          <a:xfrm>
            <a:off x="1611692" y="3944005"/>
            <a:ext cx="2693712" cy="2634833"/>
          </a:xfrm>
          <a:prstGeom prst="rect">
            <a:avLst/>
          </a:prstGeom>
        </p:spPr>
      </p:pic>
      <p:pic>
        <p:nvPicPr>
          <p:cNvPr id="10" name="图片 9">
            <a:extLst>
              <a:ext uri="{FF2B5EF4-FFF2-40B4-BE49-F238E27FC236}">
                <a16:creationId xmlns:a16="http://schemas.microsoft.com/office/drawing/2014/main" id="{689AA074-C7C3-44F3-9559-A52A1FFD3A2B}"/>
              </a:ext>
            </a:extLst>
          </p:cNvPr>
          <p:cNvPicPr>
            <a:picLocks noChangeAspect="1"/>
          </p:cNvPicPr>
          <p:nvPr/>
        </p:nvPicPr>
        <p:blipFill>
          <a:blip r:embed="rId4"/>
          <a:stretch>
            <a:fillRect/>
          </a:stretch>
        </p:blipFill>
        <p:spPr>
          <a:xfrm>
            <a:off x="7896970" y="807623"/>
            <a:ext cx="2599884" cy="2137328"/>
          </a:xfrm>
          <a:prstGeom prst="rect">
            <a:avLst/>
          </a:prstGeom>
        </p:spPr>
      </p:pic>
      <p:pic>
        <p:nvPicPr>
          <p:cNvPr id="12" name="图片 11">
            <a:extLst>
              <a:ext uri="{FF2B5EF4-FFF2-40B4-BE49-F238E27FC236}">
                <a16:creationId xmlns:a16="http://schemas.microsoft.com/office/drawing/2014/main" id="{6E8F5723-E5C9-4A51-BA27-A000A24DA0C9}"/>
              </a:ext>
            </a:extLst>
          </p:cNvPr>
          <p:cNvPicPr>
            <a:picLocks noChangeAspect="1"/>
          </p:cNvPicPr>
          <p:nvPr/>
        </p:nvPicPr>
        <p:blipFill>
          <a:blip r:embed="rId5"/>
          <a:stretch>
            <a:fillRect/>
          </a:stretch>
        </p:blipFill>
        <p:spPr>
          <a:xfrm>
            <a:off x="7805013" y="3701159"/>
            <a:ext cx="2393880" cy="2837191"/>
          </a:xfrm>
          <a:prstGeom prst="rect">
            <a:avLst/>
          </a:prstGeom>
        </p:spPr>
      </p:pic>
    </p:spTree>
    <p:extLst>
      <p:ext uri="{BB962C8B-B14F-4D97-AF65-F5344CB8AC3E}">
        <p14:creationId xmlns:p14="http://schemas.microsoft.com/office/powerpoint/2010/main" val="472083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54BC7384-2DBE-4433-A2EE-9AFF59822391}"/>
              </a:ext>
            </a:extLst>
          </p:cNvPr>
          <p:cNvPicPr>
            <a:picLocks noChangeAspect="1"/>
          </p:cNvPicPr>
          <p:nvPr/>
        </p:nvPicPr>
        <p:blipFill>
          <a:blip r:embed="rId2"/>
          <a:stretch>
            <a:fillRect/>
          </a:stretch>
        </p:blipFill>
        <p:spPr>
          <a:xfrm>
            <a:off x="5360266" y="1116250"/>
            <a:ext cx="6673115" cy="4099962"/>
          </a:xfrm>
          <a:prstGeom prst="rect">
            <a:avLst/>
          </a:prstGeom>
        </p:spPr>
      </p:pic>
      <p:pic>
        <p:nvPicPr>
          <p:cNvPr id="14" name="图片 13">
            <a:extLst>
              <a:ext uri="{FF2B5EF4-FFF2-40B4-BE49-F238E27FC236}">
                <a16:creationId xmlns:a16="http://schemas.microsoft.com/office/drawing/2014/main" id="{122B52CB-CC16-45DF-8E79-5910B51E74C1}"/>
              </a:ext>
            </a:extLst>
          </p:cNvPr>
          <p:cNvPicPr>
            <a:picLocks noChangeAspect="1"/>
          </p:cNvPicPr>
          <p:nvPr/>
        </p:nvPicPr>
        <p:blipFill>
          <a:blip r:embed="rId3"/>
          <a:stretch>
            <a:fillRect/>
          </a:stretch>
        </p:blipFill>
        <p:spPr>
          <a:xfrm>
            <a:off x="304800" y="1116250"/>
            <a:ext cx="4684968" cy="4099962"/>
          </a:xfrm>
          <a:prstGeom prst="rect">
            <a:avLst/>
          </a:prstGeom>
        </p:spPr>
      </p:pic>
    </p:spTree>
    <p:extLst>
      <p:ext uri="{BB962C8B-B14F-4D97-AF65-F5344CB8AC3E}">
        <p14:creationId xmlns:p14="http://schemas.microsoft.com/office/powerpoint/2010/main" val="692296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EEAC77E6-3BA3-46F2-9C15-8F45FC191DD2}"/>
              </a:ext>
            </a:extLst>
          </p:cNvPr>
          <p:cNvPicPr>
            <a:picLocks noChangeAspect="1"/>
          </p:cNvPicPr>
          <p:nvPr/>
        </p:nvPicPr>
        <p:blipFill>
          <a:blip r:embed="rId2"/>
          <a:stretch>
            <a:fillRect/>
          </a:stretch>
        </p:blipFill>
        <p:spPr>
          <a:xfrm>
            <a:off x="5456786" y="726440"/>
            <a:ext cx="6641340" cy="5160327"/>
          </a:xfrm>
          <a:prstGeom prst="rect">
            <a:avLst/>
          </a:prstGeom>
        </p:spPr>
      </p:pic>
      <p:pic>
        <p:nvPicPr>
          <p:cNvPr id="3" name="图片 2">
            <a:extLst>
              <a:ext uri="{FF2B5EF4-FFF2-40B4-BE49-F238E27FC236}">
                <a16:creationId xmlns:a16="http://schemas.microsoft.com/office/drawing/2014/main" id="{98A2FF8F-1C57-43BF-A9CE-E0EE4A8EE361}"/>
              </a:ext>
            </a:extLst>
          </p:cNvPr>
          <p:cNvPicPr>
            <a:picLocks noChangeAspect="1"/>
          </p:cNvPicPr>
          <p:nvPr/>
        </p:nvPicPr>
        <p:blipFill>
          <a:blip r:embed="rId3"/>
          <a:stretch>
            <a:fillRect/>
          </a:stretch>
        </p:blipFill>
        <p:spPr>
          <a:xfrm>
            <a:off x="151961" y="1178270"/>
            <a:ext cx="4922376" cy="3906077"/>
          </a:xfrm>
          <a:prstGeom prst="rect">
            <a:avLst/>
          </a:prstGeom>
        </p:spPr>
      </p:pic>
    </p:spTree>
    <p:extLst>
      <p:ext uri="{BB962C8B-B14F-4D97-AF65-F5344CB8AC3E}">
        <p14:creationId xmlns:p14="http://schemas.microsoft.com/office/powerpoint/2010/main" val="2829751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FE5B61C-15A0-431D-B95A-D8DDA288FFC2}"/>
              </a:ext>
            </a:extLst>
          </p:cNvPr>
          <p:cNvPicPr>
            <a:picLocks noChangeAspect="1"/>
          </p:cNvPicPr>
          <p:nvPr/>
        </p:nvPicPr>
        <p:blipFill>
          <a:blip r:embed="rId2"/>
          <a:stretch>
            <a:fillRect/>
          </a:stretch>
        </p:blipFill>
        <p:spPr>
          <a:xfrm>
            <a:off x="5408305" y="913664"/>
            <a:ext cx="6664205" cy="5188962"/>
          </a:xfrm>
          <a:prstGeom prst="rect">
            <a:avLst/>
          </a:prstGeom>
        </p:spPr>
      </p:pic>
      <p:pic>
        <p:nvPicPr>
          <p:cNvPr id="9" name="图片 8">
            <a:extLst>
              <a:ext uri="{FF2B5EF4-FFF2-40B4-BE49-F238E27FC236}">
                <a16:creationId xmlns:a16="http://schemas.microsoft.com/office/drawing/2014/main" id="{FAB73B6E-6DA0-411C-BBDC-E2122CAC322B}"/>
              </a:ext>
            </a:extLst>
          </p:cNvPr>
          <p:cNvPicPr>
            <a:picLocks noChangeAspect="1"/>
          </p:cNvPicPr>
          <p:nvPr/>
        </p:nvPicPr>
        <p:blipFill>
          <a:blip r:embed="rId3"/>
          <a:stretch>
            <a:fillRect/>
          </a:stretch>
        </p:blipFill>
        <p:spPr>
          <a:xfrm>
            <a:off x="119490" y="1306995"/>
            <a:ext cx="4906391" cy="4576969"/>
          </a:xfrm>
          <a:prstGeom prst="rect">
            <a:avLst/>
          </a:prstGeom>
        </p:spPr>
      </p:pic>
    </p:spTree>
    <p:extLst>
      <p:ext uri="{BB962C8B-B14F-4D97-AF65-F5344CB8AC3E}">
        <p14:creationId xmlns:p14="http://schemas.microsoft.com/office/powerpoint/2010/main" val="1283609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4764AA2-A8EC-4779-9DA6-171F0E7B453B}"/>
              </a:ext>
            </a:extLst>
          </p:cNvPr>
          <p:cNvPicPr>
            <a:picLocks noChangeAspect="1"/>
          </p:cNvPicPr>
          <p:nvPr/>
        </p:nvPicPr>
        <p:blipFill>
          <a:blip r:embed="rId2"/>
          <a:stretch>
            <a:fillRect/>
          </a:stretch>
        </p:blipFill>
        <p:spPr>
          <a:xfrm>
            <a:off x="34381" y="913664"/>
            <a:ext cx="5132418" cy="5059017"/>
          </a:xfrm>
          <a:prstGeom prst="rect">
            <a:avLst/>
          </a:prstGeom>
        </p:spPr>
      </p:pic>
      <p:pic>
        <p:nvPicPr>
          <p:cNvPr id="5" name="图片 4">
            <a:extLst>
              <a:ext uri="{FF2B5EF4-FFF2-40B4-BE49-F238E27FC236}">
                <a16:creationId xmlns:a16="http://schemas.microsoft.com/office/drawing/2014/main" id="{E3F600C4-D621-4127-B32A-085596DA14C6}"/>
              </a:ext>
            </a:extLst>
          </p:cNvPr>
          <p:cNvPicPr>
            <a:picLocks noChangeAspect="1"/>
          </p:cNvPicPr>
          <p:nvPr/>
        </p:nvPicPr>
        <p:blipFill>
          <a:blip r:embed="rId3"/>
          <a:stretch>
            <a:fillRect/>
          </a:stretch>
        </p:blipFill>
        <p:spPr>
          <a:xfrm>
            <a:off x="5455573" y="310356"/>
            <a:ext cx="6528284" cy="6319044"/>
          </a:xfrm>
          <a:prstGeom prst="rect">
            <a:avLst/>
          </a:prstGeom>
        </p:spPr>
      </p:pic>
    </p:spTree>
    <p:extLst>
      <p:ext uri="{BB962C8B-B14F-4D97-AF65-F5344CB8AC3E}">
        <p14:creationId xmlns:p14="http://schemas.microsoft.com/office/powerpoint/2010/main" val="2980454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A07463A-05EF-413C-97D4-A28A71D7EA69}"/>
              </a:ext>
            </a:extLst>
          </p:cNvPr>
          <p:cNvPicPr>
            <a:picLocks noChangeAspect="1"/>
          </p:cNvPicPr>
          <p:nvPr/>
        </p:nvPicPr>
        <p:blipFill>
          <a:blip r:embed="rId2"/>
          <a:stretch>
            <a:fillRect/>
          </a:stretch>
        </p:blipFill>
        <p:spPr>
          <a:xfrm>
            <a:off x="136040" y="845462"/>
            <a:ext cx="4927824" cy="5255617"/>
          </a:xfrm>
          <a:prstGeom prst="rect">
            <a:avLst/>
          </a:prstGeom>
        </p:spPr>
      </p:pic>
      <p:pic>
        <p:nvPicPr>
          <p:cNvPr id="4" name="图片 3">
            <a:extLst>
              <a:ext uri="{FF2B5EF4-FFF2-40B4-BE49-F238E27FC236}">
                <a16:creationId xmlns:a16="http://schemas.microsoft.com/office/drawing/2014/main" id="{94FD7574-BB59-4CC3-9515-92E9912E1B0A}"/>
              </a:ext>
            </a:extLst>
          </p:cNvPr>
          <p:cNvPicPr>
            <a:picLocks noChangeAspect="1"/>
          </p:cNvPicPr>
          <p:nvPr/>
        </p:nvPicPr>
        <p:blipFill>
          <a:blip r:embed="rId3"/>
          <a:stretch>
            <a:fillRect/>
          </a:stretch>
        </p:blipFill>
        <p:spPr>
          <a:xfrm>
            <a:off x="5364481" y="845462"/>
            <a:ext cx="6751746" cy="5255617"/>
          </a:xfrm>
          <a:prstGeom prst="rect">
            <a:avLst/>
          </a:prstGeom>
        </p:spPr>
      </p:pic>
    </p:spTree>
    <p:extLst>
      <p:ext uri="{BB962C8B-B14F-4D97-AF65-F5344CB8AC3E}">
        <p14:creationId xmlns:p14="http://schemas.microsoft.com/office/powerpoint/2010/main" val="975809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5AED5A-9274-474E-ADB8-378793EB82C8}"/>
              </a:ext>
            </a:extLst>
          </p:cNvPr>
          <p:cNvPicPr>
            <a:picLocks noChangeAspect="1"/>
          </p:cNvPicPr>
          <p:nvPr/>
        </p:nvPicPr>
        <p:blipFill>
          <a:blip r:embed="rId2"/>
          <a:stretch>
            <a:fillRect/>
          </a:stretch>
        </p:blipFill>
        <p:spPr>
          <a:xfrm>
            <a:off x="0" y="398470"/>
            <a:ext cx="12192000" cy="6180327"/>
          </a:xfrm>
          <a:prstGeom prst="rect">
            <a:avLst/>
          </a:prstGeom>
        </p:spPr>
      </p:pic>
    </p:spTree>
    <p:extLst>
      <p:ext uri="{BB962C8B-B14F-4D97-AF65-F5344CB8AC3E}">
        <p14:creationId xmlns:p14="http://schemas.microsoft.com/office/powerpoint/2010/main" val="2897725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54BC7384-2DBE-4433-A2EE-9AFF59822391}"/>
              </a:ext>
            </a:extLst>
          </p:cNvPr>
          <p:cNvPicPr>
            <a:picLocks noChangeAspect="1"/>
          </p:cNvPicPr>
          <p:nvPr/>
        </p:nvPicPr>
        <p:blipFill>
          <a:blip r:embed="rId2"/>
          <a:stretch>
            <a:fillRect/>
          </a:stretch>
        </p:blipFill>
        <p:spPr>
          <a:xfrm>
            <a:off x="5360266" y="1116250"/>
            <a:ext cx="6673115" cy="4099962"/>
          </a:xfrm>
          <a:prstGeom prst="rect">
            <a:avLst/>
          </a:prstGeom>
        </p:spPr>
      </p:pic>
      <p:sp>
        <p:nvSpPr>
          <p:cNvPr id="2" name="文本框 1">
            <a:extLst>
              <a:ext uri="{FF2B5EF4-FFF2-40B4-BE49-F238E27FC236}">
                <a16:creationId xmlns:a16="http://schemas.microsoft.com/office/drawing/2014/main" id="{857C1970-7804-4B8E-B05D-1931C4E777B3}"/>
              </a:ext>
            </a:extLst>
          </p:cNvPr>
          <p:cNvSpPr txBox="1"/>
          <p:nvPr/>
        </p:nvSpPr>
        <p:spPr>
          <a:xfrm>
            <a:off x="349526" y="2495431"/>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封装了近</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个组件，提供</a:t>
            </a:r>
            <a:r>
              <a:rPr lang="en-US" altLang="zh-CN" sz="2400" dirty="0">
                <a:latin typeface="微软雅黑" panose="020B0503020204020204" pitchFamily="34" charset="-122"/>
                <a:ea typeface="微软雅黑" panose="020B0503020204020204" pitchFamily="34" charset="-122"/>
              </a:rPr>
              <a:t>3000</a:t>
            </a:r>
            <a:r>
              <a:rPr lang="zh-CN" altLang="en-US" sz="2400" dirty="0">
                <a:latin typeface="微软雅黑" panose="020B0503020204020204" pitchFamily="34" charset="-122"/>
                <a:ea typeface="微软雅黑" panose="020B0503020204020204" pitchFamily="34" charset="-122"/>
              </a:rPr>
              <a:t>个以上的图标素材。做图时，只需要把这些组件放入工作区进行组合，一张原型图就可以迅速呈现。把思路用在设计上，你不用为制作一个组件去劳心费力。</a:t>
            </a:r>
            <a:endParaRPr lang="zh-CN" altLang="en-US" sz="32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设计快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24A81C9-437D-4C07-8F36-B2995A394D28}"/>
              </a:ext>
            </a:extLst>
          </p:cNvPr>
          <p:cNvSpPr/>
          <p:nvPr/>
        </p:nvSpPr>
        <p:spPr>
          <a:xfrm>
            <a:off x="2194932" y="5741750"/>
            <a:ext cx="7802136"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放一放，原型图轻松呈现</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965281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交互设计与界面原型</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Interaction Design and</a:t>
            </a:r>
            <a:r>
              <a:rPr lang="zh-CN" altLang="en-US" sz="2400" dirty="0">
                <a:solidFill>
                  <a:schemeClr val="bg1"/>
                </a:solidFill>
              </a:rPr>
              <a:t> </a:t>
            </a:r>
            <a:r>
              <a:rPr lang="en-US" altLang="zh-CN" sz="2400" dirty="0">
                <a:solidFill>
                  <a:schemeClr val="bg1"/>
                </a:solidFill>
              </a:rPr>
              <a:t>UI Prototype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3</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中的原型交互设计完全可视化，所见即所得。拖拽鼠标做个链接，即可实现交互。同时，</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封装了弹出面板、内容面板、滚动区、抽屉、轮播等系列组件，对于常用交互，使用这些组件就可快速实现</a:t>
            </a: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cap="none" spc="0" dirty="0">
                <a:ln w="0"/>
                <a:solidFill>
                  <a:schemeClr val="tx1"/>
                </a:solidFill>
                <a:effectLst>
                  <a:outerShdw blurRad="38100" dist="19050" dir="2700000" algn="tl" rotWithShape="0">
                    <a:schemeClr val="dk1">
                      <a:alpha val="40000"/>
                    </a:schemeClr>
                  </a:outerShdw>
                </a:effectLst>
              </a:rPr>
              <a:t>交互快</a:t>
            </a:r>
          </a:p>
        </p:txBody>
      </p:sp>
      <p:sp>
        <p:nvSpPr>
          <p:cNvPr id="5" name="矩形 4">
            <a:extLst>
              <a:ext uri="{FF2B5EF4-FFF2-40B4-BE49-F238E27FC236}">
                <a16:creationId xmlns:a16="http://schemas.microsoft.com/office/drawing/2014/main" id="{124A81C9-437D-4C07-8F36-B2995A394D28}"/>
              </a:ext>
            </a:extLst>
          </p:cNvPr>
          <p:cNvSpPr/>
          <p:nvPr/>
        </p:nvSpPr>
        <p:spPr>
          <a:xfrm>
            <a:off x="1003750" y="5741750"/>
            <a:ext cx="1057212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拖一拖，交互设计从没有这么简单</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2A6D1D30-5939-4FD4-B1A1-07CC8298DE0F}"/>
              </a:ext>
            </a:extLst>
          </p:cNvPr>
          <p:cNvPicPr>
            <a:picLocks noChangeAspect="1"/>
          </p:cNvPicPr>
          <p:nvPr/>
        </p:nvPicPr>
        <p:blipFill>
          <a:blip r:embed="rId2"/>
          <a:stretch>
            <a:fillRect/>
          </a:stretch>
        </p:blipFill>
        <p:spPr>
          <a:xfrm>
            <a:off x="5280543" y="1489940"/>
            <a:ext cx="6853622" cy="3280180"/>
          </a:xfrm>
          <a:prstGeom prst="rect">
            <a:avLst/>
          </a:prstGeom>
        </p:spPr>
      </p:pic>
    </p:spTree>
    <p:extLst>
      <p:ext uri="{BB962C8B-B14F-4D97-AF65-F5344CB8AC3E}">
        <p14:creationId xmlns:p14="http://schemas.microsoft.com/office/powerpoint/2010/main" val="340459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49526" y="2375452"/>
            <a:ext cx="4565374"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扫描二维码，原型即可在手机中演示。同时支持在线发布为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，发送一个网址即可分享给同事或客户，也可离线导出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演示快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24A81C9-437D-4C07-8F36-B2995A394D28}"/>
              </a:ext>
            </a:extLst>
          </p:cNvPr>
          <p:cNvSpPr/>
          <p:nvPr/>
        </p:nvSpPr>
        <p:spPr>
          <a:xfrm>
            <a:off x="1349998" y="5741750"/>
            <a:ext cx="9879628"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扫一扫，立即在手机中预览原型</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805BCDC3-7CCA-4EE8-BD0F-BBF305FBBDD5}"/>
              </a:ext>
            </a:extLst>
          </p:cNvPr>
          <p:cNvPicPr>
            <a:picLocks noChangeAspect="1"/>
          </p:cNvPicPr>
          <p:nvPr/>
        </p:nvPicPr>
        <p:blipFill>
          <a:blip r:embed="rId2"/>
          <a:stretch>
            <a:fillRect/>
          </a:stretch>
        </p:blipFill>
        <p:spPr>
          <a:xfrm>
            <a:off x="5292120" y="1685199"/>
            <a:ext cx="6817323" cy="3097792"/>
          </a:xfrm>
          <a:prstGeom prst="rect">
            <a:avLst/>
          </a:prstGeom>
        </p:spPr>
      </p:pic>
    </p:spTree>
    <p:extLst>
      <p:ext uri="{BB962C8B-B14F-4D97-AF65-F5344CB8AC3E}">
        <p14:creationId xmlns:p14="http://schemas.microsoft.com/office/powerpoint/2010/main" val="3646217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关注你的设计，而非工具。你不需要任何学习就可以轻松上手，不必为学习一个软件而成为工具的奴隶，更不必在学习、买书、培训上花费时间和金钱。</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无需任何编程，不需要任何编程基础知识</a:t>
            </a: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上手快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805BCDC3-7CCA-4EE8-BD0F-BBF305FBBDD5}"/>
              </a:ext>
            </a:extLst>
          </p:cNvPr>
          <p:cNvPicPr>
            <a:picLocks noChangeAspect="1"/>
          </p:cNvPicPr>
          <p:nvPr/>
        </p:nvPicPr>
        <p:blipFill>
          <a:blip r:embed="rId2"/>
          <a:stretch>
            <a:fillRect/>
          </a:stretch>
        </p:blipFill>
        <p:spPr>
          <a:xfrm>
            <a:off x="5292120" y="1685199"/>
            <a:ext cx="6817323" cy="3097792"/>
          </a:xfrm>
          <a:prstGeom prst="rect">
            <a:avLst/>
          </a:prstGeom>
        </p:spPr>
      </p:pic>
    </p:spTree>
    <p:extLst>
      <p:ext uri="{BB962C8B-B14F-4D97-AF65-F5344CB8AC3E}">
        <p14:creationId xmlns:p14="http://schemas.microsoft.com/office/powerpoint/2010/main" val="788111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pic>
        <p:nvPicPr>
          <p:cNvPr id="8" name="图片 7">
            <a:extLst>
              <a:ext uri="{FF2B5EF4-FFF2-40B4-BE49-F238E27FC236}">
                <a16:creationId xmlns:a16="http://schemas.microsoft.com/office/drawing/2014/main" id="{C352572D-3BDB-4BAA-9674-C7EAA5EEB56E}"/>
              </a:ext>
            </a:extLst>
          </p:cNvPr>
          <p:cNvPicPr>
            <a:picLocks noChangeAspect="1"/>
          </p:cNvPicPr>
          <p:nvPr/>
        </p:nvPicPr>
        <p:blipFill>
          <a:blip r:embed="rId2"/>
          <a:stretch>
            <a:fillRect/>
          </a:stretch>
        </p:blipFill>
        <p:spPr>
          <a:xfrm>
            <a:off x="0" y="1005802"/>
            <a:ext cx="12192000" cy="5333412"/>
          </a:xfrm>
          <a:prstGeom prst="rect">
            <a:avLst/>
          </a:prstGeom>
        </p:spPr>
      </p:pic>
    </p:spTree>
    <p:extLst>
      <p:ext uri="{BB962C8B-B14F-4D97-AF65-F5344CB8AC3E}">
        <p14:creationId xmlns:p14="http://schemas.microsoft.com/office/powerpoint/2010/main" val="568863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73496" y="2390692"/>
            <a:ext cx="4565374" cy="3046988"/>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AxureRP</a:t>
            </a:r>
            <a:r>
              <a:rPr lang="zh-CN" altLang="en-US" sz="2400" dirty="0">
                <a:latin typeface="微软雅黑" panose="020B0503020204020204" pitchFamily="34" charset="-122"/>
                <a:ea typeface="微软雅黑" panose="020B0503020204020204" pitchFamily="34" charset="-122"/>
              </a:rPr>
              <a:t>目前被很多大公司采用，成为创造成功产品必备的原型工具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国内的淘宝网、雅虎、腾讯、当当网等公司的产品经理也在使用。其主要使用者包括：商业分析师、信息架构师、可用性专家、产品经理、</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咨询师、用户体验设计师、交互设计师</a:t>
            </a:r>
          </a:p>
        </p:txBody>
      </p:sp>
      <p:sp>
        <p:nvSpPr>
          <p:cNvPr id="3" name="矩形 2">
            <a:extLst>
              <a:ext uri="{FF2B5EF4-FFF2-40B4-BE49-F238E27FC236}">
                <a16:creationId xmlns:a16="http://schemas.microsoft.com/office/drawing/2014/main" id="{322285D1-30A8-4D9D-B890-ACFA92BA450D}"/>
              </a:ext>
            </a:extLst>
          </p:cNvPr>
          <p:cNvSpPr/>
          <p:nvPr/>
        </p:nvSpPr>
        <p:spPr>
          <a:xfrm>
            <a:off x="123128" y="1016859"/>
            <a:ext cx="4815742" cy="707886"/>
          </a:xfrm>
          <a:prstGeom prst="rect">
            <a:avLst/>
          </a:prstGeom>
          <a:noFill/>
        </p:spPr>
        <p:txBody>
          <a:bodyPr wrap="none" lIns="91440" tIns="45720" rIns="91440" bIns="45720">
            <a:spAutoFit/>
          </a:bodyPr>
          <a:lstStyle/>
          <a:p>
            <a:pPr algn="ctr"/>
            <a:r>
              <a:rPr lang="zh-CN" altLang="en-US" sz="4000" b="1" cap="none" spc="0" dirty="0">
                <a:ln w="0"/>
                <a:solidFill>
                  <a:schemeClr val="tx1"/>
                </a:solidFill>
                <a:effectLst>
                  <a:outerShdw blurRad="38100" dist="19050" dir="2700000" algn="tl" rotWithShape="0">
                    <a:schemeClr val="dk1">
                      <a:alpha val="40000"/>
                    </a:schemeClr>
                  </a:outerShdw>
                </a:effectLst>
              </a:rPr>
              <a:t>产品面向的客户人群</a:t>
            </a:r>
          </a:p>
        </p:txBody>
      </p:sp>
      <p:pic>
        <p:nvPicPr>
          <p:cNvPr id="9" name="图片 8">
            <a:extLst>
              <a:ext uri="{FF2B5EF4-FFF2-40B4-BE49-F238E27FC236}">
                <a16:creationId xmlns:a16="http://schemas.microsoft.com/office/drawing/2014/main" id="{A6A65EDC-2506-44EE-A110-8BB2127E1704}"/>
              </a:ext>
            </a:extLst>
          </p:cNvPr>
          <p:cNvPicPr>
            <a:picLocks noChangeAspect="1"/>
          </p:cNvPicPr>
          <p:nvPr/>
        </p:nvPicPr>
        <p:blipFill>
          <a:blip r:embed="rId2"/>
          <a:stretch>
            <a:fillRect/>
          </a:stretch>
        </p:blipFill>
        <p:spPr>
          <a:xfrm>
            <a:off x="6096000" y="5536830"/>
            <a:ext cx="4897409" cy="1296219"/>
          </a:xfrm>
          <a:prstGeom prst="rect">
            <a:avLst/>
          </a:prstGeom>
        </p:spPr>
      </p:pic>
      <p:pic>
        <p:nvPicPr>
          <p:cNvPr id="1026" name="Picture 2">
            <a:extLst>
              <a:ext uri="{FF2B5EF4-FFF2-40B4-BE49-F238E27FC236}">
                <a16:creationId xmlns:a16="http://schemas.microsoft.com/office/drawing/2014/main" id="{76B04352-B246-4F92-ADD9-F589C95C2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077" y="726440"/>
            <a:ext cx="3750945" cy="12522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71D013D-4642-4940-A0E9-9FDD92675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743" y="2388879"/>
            <a:ext cx="2709961" cy="15253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B5FF055-2817-41F1-AD86-803825B9D5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2684" y="1779644"/>
            <a:ext cx="1598930" cy="15989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9F21C07-2019-40F8-8DA5-5E3303ED4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736" y="3641025"/>
            <a:ext cx="2580478" cy="171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435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22285D1-30A8-4D9D-B890-ACFA92BA450D}"/>
              </a:ext>
            </a:extLst>
          </p:cNvPr>
          <p:cNvSpPr/>
          <p:nvPr/>
        </p:nvSpPr>
        <p:spPr>
          <a:xfrm>
            <a:off x="304800" y="947351"/>
            <a:ext cx="4145686" cy="769441"/>
          </a:xfrm>
          <a:prstGeom prst="rect">
            <a:avLst/>
          </a:prstGeom>
          <a:noFill/>
        </p:spPr>
        <p:txBody>
          <a:bodyPr wrap="none" lIns="91440" tIns="45720" rIns="91440" bIns="45720">
            <a:spAutoFit/>
          </a:bodyPr>
          <a:lstStyle/>
          <a:p>
            <a:pPr algn="ctr"/>
            <a:r>
              <a:rPr lang="zh-CN" altLang="en-US" sz="4400" b="1" dirty="0">
                <a:ln w="0"/>
                <a:effectLst>
                  <a:outerShdw blurRad="38100" dist="19050" dir="2700000" algn="tl" rotWithShape="0">
                    <a:schemeClr val="dk1">
                      <a:alpha val="40000"/>
                    </a:schemeClr>
                  </a:outerShdw>
                </a:effectLst>
              </a:rPr>
              <a:t>产品的主要功能</a:t>
            </a:r>
            <a:endParaRPr lang="zh-CN" altLang="en-US" sz="4400" b="1"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93E0995E-EAE4-49F7-9C3A-33EF691F8BD3}"/>
              </a:ext>
            </a:extLst>
          </p:cNvPr>
          <p:cNvPicPr>
            <a:picLocks noChangeAspect="1"/>
          </p:cNvPicPr>
          <p:nvPr/>
        </p:nvPicPr>
        <p:blipFill>
          <a:blip r:embed="rId2"/>
          <a:stretch>
            <a:fillRect/>
          </a:stretch>
        </p:blipFill>
        <p:spPr>
          <a:xfrm>
            <a:off x="5787616" y="410956"/>
            <a:ext cx="5997983" cy="2895489"/>
          </a:xfrm>
          <a:prstGeom prst="rect">
            <a:avLst/>
          </a:prstGeom>
        </p:spPr>
      </p:pic>
      <p:pic>
        <p:nvPicPr>
          <p:cNvPr id="11" name="图片 10">
            <a:extLst>
              <a:ext uri="{FF2B5EF4-FFF2-40B4-BE49-F238E27FC236}">
                <a16:creationId xmlns:a16="http://schemas.microsoft.com/office/drawing/2014/main" id="{0754C77A-8655-4FEA-8A35-B4851E41F66A}"/>
              </a:ext>
            </a:extLst>
          </p:cNvPr>
          <p:cNvPicPr>
            <a:picLocks noChangeAspect="1"/>
          </p:cNvPicPr>
          <p:nvPr/>
        </p:nvPicPr>
        <p:blipFill>
          <a:blip r:embed="rId3"/>
          <a:stretch>
            <a:fillRect/>
          </a:stretch>
        </p:blipFill>
        <p:spPr>
          <a:xfrm>
            <a:off x="5738335" y="3429000"/>
            <a:ext cx="6236497" cy="3382427"/>
          </a:xfrm>
          <a:prstGeom prst="rect">
            <a:avLst/>
          </a:prstGeom>
        </p:spPr>
      </p:pic>
      <p:sp>
        <p:nvSpPr>
          <p:cNvPr id="13" name="文本框 12">
            <a:extLst>
              <a:ext uri="{FF2B5EF4-FFF2-40B4-BE49-F238E27FC236}">
                <a16:creationId xmlns:a16="http://schemas.microsoft.com/office/drawing/2014/main" id="{D2B95755-9A9B-4EFA-8193-88A12F32F97D}"/>
              </a:ext>
            </a:extLst>
          </p:cNvPr>
          <p:cNvSpPr txBox="1"/>
          <p:nvPr/>
        </p:nvSpPr>
        <p:spPr>
          <a:xfrm>
            <a:off x="332173" y="2251544"/>
            <a:ext cx="4565374" cy="4154984"/>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Axure RP</a:t>
            </a:r>
            <a:r>
              <a:rPr lang="zh-CN" altLang="en-US" sz="2400" dirty="0">
                <a:latin typeface="微软雅黑" panose="020B0503020204020204" pitchFamily="34" charset="-122"/>
                <a:ea typeface="微软雅黑" panose="020B0503020204020204" pitchFamily="34" charset="-122"/>
              </a:rPr>
              <a:t>是美国</a:t>
            </a:r>
            <a:r>
              <a:rPr lang="en-US" altLang="zh-CN" sz="2400" dirty="0">
                <a:latin typeface="微软雅黑" panose="020B0503020204020204" pitchFamily="34" charset="-122"/>
                <a:ea typeface="微软雅黑" panose="020B0503020204020204" pitchFamily="34" charset="-122"/>
              </a:rPr>
              <a:t>Axure of</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Software Solution </a:t>
            </a:r>
            <a:r>
              <a:rPr lang="zh-CN" altLang="en-US" sz="2400" dirty="0">
                <a:latin typeface="微软雅黑" panose="020B0503020204020204" pitchFamily="34" charset="-122"/>
                <a:ea typeface="微软雅黑" panose="020B0503020204020204" pitchFamily="34" charset="-122"/>
              </a:rPr>
              <a:t>公司的旗舰产品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是一个专业的快速原型设计工具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让负责定义需求和规格、设计功能和界面的专家能够快速创建应用软件或</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网站的线框图、流程图、原型和规格说明文档。作为专业的原型设计工具，它能够快速、高效地建立原型，同时支持多人协作设计和版本控制管理</a:t>
            </a:r>
          </a:p>
        </p:txBody>
      </p:sp>
    </p:spTree>
    <p:extLst>
      <p:ext uri="{BB962C8B-B14F-4D97-AF65-F5344CB8AC3E}">
        <p14:creationId xmlns:p14="http://schemas.microsoft.com/office/powerpoint/2010/main" val="3516804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22285D1-30A8-4D9D-B890-ACFA92BA450D}"/>
              </a:ext>
            </a:extLst>
          </p:cNvPr>
          <p:cNvSpPr/>
          <p:nvPr/>
        </p:nvSpPr>
        <p:spPr>
          <a:xfrm>
            <a:off x="434919" y="1016859"/>
            <a:ext cx="3890809"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团队协作</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0D41118E-ADD6-45F2-BC90-FA37932D936D}"/>
              </a:ext>
            </a:extLst>
          </p:cNvPr>
          <p:cNvPicPr>
            <a:picLocks noChangeAspect="1"/>
          </p:cNvPicPr>
          <p:nvPr/>
        </p:nvPicPr>
        <p:blipFill>
          <a:blip r:embed="rId2"/>
          <a:stretch>
            <a:fillRect/>
          </a:stretch>
        </p:blipFill>
        <p:spPr>
          <a:xfrm>
            <a:off x="5439758" y="795020"/>
            <a:ext cx="6691282" cy="4738221"/>
          </a:xfrm>
          <a:prstGeom prst="rect">
            <a:avLst/>
          </a:prstGeom>
        </p:spPr>
      </p:pic>
      <p:sp>
        <p:nvSpPr>
          <p:cNvPr id="13" name="文本框 12">
            <a:extLst>
              <a:ext uri="{FF2B5EF4-FFF2-40B4-BE49-F238E27FC236}">
                <a16:creationId xmlns:a16="http://schemas.microsoft.com/office/drawing/2014/main" id="{9D02417F-10DA-429B-9211-2CD89A0937F6}"/>
              </a:ext>
            </a:extLst>
          </p:cNvPr>
          <p:cNvSpPr txBox="1"/>
          <p:nvPr/>
        </p:nvSpPr>
        <p:spPr>
          <a:xfrm>
            <a:off x="651786" y="30480"/>
            <a:ext cx="4484094" cy="954107"/>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r>
              <a:rPr lang="en-US" altLang="zh-CN" sz="2800" b="1" dirty="0">
                <a:solidFill>
                  <a:srgbClr val="FF0000"/>
                </a:solidFill>
                <a:latin typeface="幼圆" panose="02010509060101010101" pitchFamily="49" charset="-122"/>
                <a:ea typeface="幼圆" panose="02010509060101010101" pitchFamily="49" charset="-122"/>
              </a:rPr>
              <a:t>(</a:t>
            </a:r>
            <a:r>
              <a:rPr lang="zh-CN" altLang="en-US" sz="2800" b="1" dirty="0">
                <a:solidFill>
                  <a:srgbClr val="FF0000"/>
                </a:solidFill>
                <a:latin typeface="幼圆" panose="02010509060101010101" pitchFamily="49" charset="-122"/>
                <a:ea typeface="幼圆" panose="02010509060101010101" pitchFamily="49" charset="-122"/>
              </a:rPr>
              <a:t>这张不知道要不要）</a:t>
            </a:r>
          </a:p>
        </p:txBody>
      </p:sp>
      <p:sp>
        <p:nvSpPr>
          <p:cNvPr id="4" name="文本框 3">
            <a:extLst>
              <a:ext uri="{FF2B5EF4-FFF2-40B4-BE49-F238E27FC236}">
                <a16:creationId xmlns:a16="http://schemas.microsoft.com/office/drawing/2014/main" id="{8D426E83-DF04-4395-86A2-AD50C0724699}"/>
              </a:ext>
            </a:extLst>
          </p:cNvPr>
          <p:cNvSpPr txBox="1"/>
          <p:nvPr/>
        </p:nvSpPr>
        <p:spPr>
          <a:xfrm>
            <a:off x="304800" y="2787926"/>
            <a:ext cx="4550465" cy="2677656"/>
          </a:xfrm>
          <a:prstGeom prst="rect">
            <a:avLst/>
          </a:prstGeom>
          <a:noFill/>
        </p:spPr>
        <p:txBody>
          <a:bodyPr wrap="square" rtlCol="0">
            <a:spAutoFit/>
          </a:bodyPr>
          <a:lstStyle/>
          <a:p>
            <a:r>
              <a:rPr lang="en-US" altLang="zh-CN" sz="2400" dirty="0" err="1"/>
              <a:t>AxureRP</a:t>
            </a:r>
            <a:r>
              <a:rPr lang="zh-CN" altLang="en-US" sz="2400" dirty="0"/>
              <a:t>允许多人工作在相同地文件上，使它更容易去进行团队协作。创建一个</a:t>
            </a:r>
            <a:r>
              <a:rPr lang="en-US" altLang="zh-CN" sz="2400" dirty="0"/>
              <a:t>”Team Project”</a:t>
            </a:r>
            <a:r>
              <a:rPr lang="zh-CN" altLang="en-US" sz="2400" dirty="0"/>
              <a:t>在</a:t>
            </a:r>
            <a:r>
              <a:rPr lang="en-US" altLang="zh-CN" sz="2400" dirty="0"/>
              <a:t>Axure Share</a:t>
            </a:r>
            <a:r>
              <a:rPr lang="zh-CN" altLang="en-US" sz="2400" dirty="0"/>
              <a:t>上或者</a:t>
            </a:r>
            <a:r>
              <a:rPr lang="en-US" altLang="zh-CN" sz="2400" dirty="0"/>
              <a:t>SVN</a:t>
            </a:r>
            <a:r>
              <a:rPr lang="zh-CN" altLang="en-US" sz="2400" dirty="0"/>
              <a:t>使用</a:t>
            </a:r>
            <a:r>
              <a:rPr lang="en-US" altLang="zh-CN" sz="2400" dirty="0"/>
              <a:t>check-in </a:t>
            </a:r>
            <a:r>
              <a:rPr lang="zh-CN" altLang="en-US" sz="2400" dirty="0"/>
              <a:t>和</a:t>
            </a:r>
            <a:r>
              <a:rPr lang="en-US" altLang="zh-CN" sz="2400" dirty="0"/>
              <a:t>check –out</a:t>
            </a:r>
            <a:r>
              <a:rPr lang="zh-CN" altLang="en-US" sz="2400" dirty="0"/>
              <a:t>系统去管理，</a:t>
            </a:r>
            <a:r>
              <a:rPr lang="en-US" altLang="zh-CN" sz="2400" dirty="0"/>
              <a:t>Team Project</a:t>
            </a:r>
            <a:r>
              <a:rPr lang="zh-CN" altLang="en-US" sz="2400" dirty="0"/>
              <a:t>同样有历史记录和注释针对每个</a:t>
            </a:r>
            <a:r>
              <a:rPr lang="en-US" altLang="zh-CN" sz="2400" dirty="0"/>
              <a:t>check-in.</a:t>
            </a:r>
            <a:endParaRPr lang="zh-CN" altLang="en-US" sz="2400" dirty="0"/>
          </a:p>
        </p:txBody>
      </p:sp>
    </p:spTree>
    <p:extLst>
      <p:ext uri="{BB962C8B-B14F-4D97-AF65-F5344CB8AC3E}">
        <p14:creationId xmlns:p14="http://schemas.microsoft.com/office/powerpoint/2010/main" val="3388924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JustinmindPrototyper</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357022" y="729404"/>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文本框 1">
            <a:extLst>
              <a:ext uri="{FF2B5EF4-FFF2-40B4-BE49-F238E27FC236}">
                <a16:creationId xmlns:a16="http://schemas.microsoft.com/office/drawing/2014/main" id="{AA1E63B4-62D9-4B5D-B257-A32F72439553}"/>
              </a:ext>
            </a:extLst>
          </p:cNvPr>
          <p:cNvSpPr txBox="1"/>
          <p:nvPr/>
        </p:nvSpPr>
        <p:spPr>
          <a:xfrm>
            <a:off x="304800" y="1713565"/>
            <a:ext cx="4527274" cy="304698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是由西班牙</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公司出品的原型制作工具，可以输出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页面</a:t>
            </a:r>
            <a:r>
              <a:rPr lang="en-US" altLang="zh-CN" sz="2400" dirty="0">
                <a:latin typeface="微软雅黑" panose="020B0503020204020204" pitchFamily="34" charset="-122"/>
                <a:ea typeface="微软雅黑" panose="020B0503020204020204" pitchFamily="34" charset="-122"/>
              </a:rPr>
              <a:t>.</a:t>
            </a: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的可视化工作环境可以让你轻松快捷的以鼠标的方式创建带有注释的高保真原型。不用进行编程，就可以在原型上定义简单连接和高级交互</a:t>
            </a:r>
          </a:p>
        </p:txBody>
      </p:sp>
      <p:pic>
        <p:nvPicPr>
          <p:cNvPr id="1026" name="Picture 2" descr="https://timgsa.baidu.com/timg?image&amp;quality=80&amp;size=b9999_10000&amp;sec=1541311666342&amp;di=a08d11dd7c3149c905daa66af68b75f6&amp;imgtype=0&amp;src=http%3A%2F%2F4.pic.pc6.com%2Fup%2F2016-1%2F2016111174056.png">
            <a:extLst>
              <a:ext uri="{FF2B5EF4-FFF2-40B4-BE49-F238E27FC236}">
                <a16:creationId xmlns:a16="http://schemas.microsoft.com/office/drawing/2014/main" id="{7C27200B-649A-411F-8E0F-62B9BBC4C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547" y="553700"/>
            <a:ext cx="5097670" cy="509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505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C2777E-A0D9-401A-A0E4-15EBE0200B9D}"/>
              </a:ext>
            </a:extLst>
          </p:cNvPr>
          <p:cNvPicPr>
            <a:picLocks noChangeAspect="1"/>
          </p:cNvPicPr>
          <p:nvPr/>
        </p:nvPicPr>
        <p:blipFill>
          <a:blip r:embed="rId2"/>
          <a:stretch>
            <a:fillRect/>
          </a:stretch>
        </p:blipFill>
        <p:spPr>
          <a:xfrm>
            <a:off x="-42830" y="11962"/>
            <a:ext cx="12234830" cy="6834076"/>
          </a:xfrm>
          <a:prstGeom prst="rect">
            <a:avLst/>
          </a:prstGeom>
        </p:spPr>
      </p:pic>
    </p:spTree>
    <p:extLst>
      <p:ext uri="{BB962C8B-B14F-4D97-AF65-F5344CB8AC3E}">
        <p14:creationId xmlns:p14="http://schemas.microsoft.com/office/powerpoint/2010/main" val="392422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F41ABF-7A09-426E-8D66-70721B825ABA}"/>
              </a:ext>
            </a:extLst>
          </p:cNvPr>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3198E12-C4AE-442F-A844-E0058E087F02}"/>
              </a:ext>
            </a:extLst>
          </p:cNvPr>
          <p:cNvSpPr txBox="1"/>
          <p:nvPr/>
        </p:nvSpPr>
        <p:spPr>
          <a:xfrm>
            <a:off x="651785" y="30480"/>
            <a:ext cx="503836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四种界面原型设计工具的比较</a:t>
            </a:r>
          </a:p>
        </p:txBody>
      </p:sp>
      <p:graphicFrame>
        <p:nvGraphicFramePr>
          <p:cNvPr id="2" name="表格 1">
            <a:extLst>
              <a:ext uri="{FF2B5EF4-FFF2-40B4-BE49-F238E27FC236}">
                <a16:creationId xmlns:a16="http://schemas.microsoft.com/office/drawing/2014/main" id="{046FB757-68FF-4794-92AE-2FC768705004}"/>
              </a:ext>
            </a:extLst>
          </p:cNvPr>
          <p:cNvGraphicFramePr>
            <a:graphicFrameLocks noGrp="1"/>
          </p:cNvGraphicFramePr>
          <p:nvPr>
            <p:extLst>
              <p:ext uri="{D42A27DB-BD31-4B8C-83A1-F6EECF244321}">
                <p14:modId xmlns:p14="http://schemas.microsoft.com/office/powerpoint/2010/main" val="1178353192"/>
              </p:ext>
            </p:extLst>
          </p:nvPr>
        </p:nvGraphicFramePr>
        <p:xfrm>
          <a:off x="0" y="620714"/>
          <a:ext cx="12161520" cy="6392668"/>
        </p:xfrm>
        <a:graphic>
          <a:graphicData uri="http://schemas.openxmlformats.org/drawingml/2006/table">
            <a:tbl>
              <a:tblPr firstRow="1" bandRow="1">
                <a:tableStyleId>{5C22544A-7EE6-4342-B048-85BDC9FD1C3A}</a:tableStyleId>
              </a:tblPr>
              <a:tblGrid>
                <a:gridCol w="1545535">
                  <a:extLst>
                    <a:ext uri="{9D8B030D-6E8A-4147-A177-3AD203B41FA5}">
                      <a16:colId xmlns:a16="http://schemas.microsoft.com/office/drawing/2014/main" val="3468432744"/>
                    </a:ext>
                  </a:extLst>
                </a:gridCol>
                <a:gridCol w="5170225">
                  <a:extLst>
                    <a:ext uri="{9D8B030D-6E8A-4147-A177-3AD203B41FA5}">
                      <a16:colId xmlns:a16="http://schemas.microsoft.com/office/drawing/2014/main" val="2807456818"/>
                    </a:ext>
                  </a:extLst>
                </a:gridCol>
                <a:gridCol w="5445760">
                  <a:extLst>
                    <a:ext uri="{9D8B030D-6E8A-4147-A177-3AD203B41FA5}">
                      <a16:colId xmlns:a16="http://schemas.microsoft.com/office/drawing/2014/main" val="674327133"/>
                    </a:ext>
                  </a:extLst>
                </a:gridCol>
              </a:tblGrid>
              <a:tr h="511253">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400" dirty="0">
                          <a:solidFill>
                            <a:schemeClr val="tx1"/>
                          </a:solidFill>
                        </a:rPr>
                        <a:t>优点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400" dirty="0">
                          <a:solidFill>
                            <a:schemeClr val="tx1"/>
                          </a:solidFill>
                        </a:rPr>
                        <a:t>缺点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1800122"/>
                  </a:ext>
                </a:extLst>
              </a:tr>
              <a:tr h="1705655">
                <a:tc>
                  <a:txBody>
                    <a:bodyPr/>
                    <a:lstStyle/>
                    <a:p>
                      <a:r>
                        <a:rPr lang="en-US" altLang="zh-CN" sz="2400" dirty="0" err="1"/>
                        <a:t>AxureRP</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的原型设计软件，可以设计手机端原型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也可以设计</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端原型，</a:t>
                      </a:r>
                      <a:r>
                        <a:rPr lang="zh-CN" altLang="en-US" sz="2000" b="1" dirty="0">
                          <a:solidFill>
                            <a:srgbClr val="FF0000"/>
                          </a:solidFill>
                          <a:latin typeface="微软雅黑" panose="020B0503020204020204" pitchFamily="34" charset="-122"/>
                          <a:ea typeface="微软雅黑" panose="020B0503020204020204" pitchFamily="34" charset="-122"/>
                        </a:rPr>
                        <a:t>可以轻松绘制流程图</a:t>
                      </a:r>
                      <a:r>
                        <a:rPr lang="zh-CN" altLang="en-US" sz="2000" dirty="0">
                          <a:latin typeface="微软雅黑" panose="020B0503020204020204" pitchFamily="34" charset="-122"/>
                          <a:ea typeface="微软雅黑" panose="020B0503020204020204" pitchFamily="34" charset="-122"/>
                        </a:rPr>
                        <a:t>，并可以快速设计原型页面组织的树状图，</a:t>
                      </a:r>
                      <a:r>
                        <a:rPr lang="zh-CN" altLang="en-US" sz="2000" b="1" dirty="0">
                          <a:solidFill>
                            <a:srgbClr val="FF0000"/>
                          </a:solidFill>
                          <a:latin typeface="微软雅黑" panose="020B0503020204020204" pitchFamily="34" charset="-122"/>
                          <a:ea typeface="微软雅黑" panose="020B0503020204020204" pitchFamily="34" charset="-122"/>
                        </a:rPr>
                        <a:t>自动生成</a:t>
                      </a:r>
                      <a:r>
                        <a:rPr lang="en-US" altLang="zh-CN" sz="2000" b="1" dirty="0">
                          <a:solidFill>
                            <a:srgbClr val="FF0000"/>
                          </a:solidFill>
                          <a:latin typeface="微软雅黑" panose="020B0503020204020204" pitchFamily="34" charset="-122"/>
                          <a:ea typeface="微软雅黑" panose="020B0503020204020204" pitchFamily="34" charset="-122"/>
                        </a:rPr>
                        <a:t>word</a:t>
                      </a:r>
                      <a:r>
                        <a:rPr lang="zh-CN" altLang="en-US" sz="2000" b="1" dirty="0">
                          <a:solidFill>
                            <a:srgbClr val="FF0000"/>
                          </a:solidFill>
                          <a:latin typeface="微软雅黑" panose="020B0503020204020204" pitchFamily="34" charset="-122"/>
                          <a:ea typeface="微软雅黑" panose="020B0503020204020204" pitchFamily="34" charset="-122"/>
                        </a:rPr>
                        <a:t>规格的说明文档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控件功能强大，</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但灵活性一般</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素材</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也是很头疼的问题，会花费不少时间，因此大部分</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PM </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都会在</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原型库、素材库去寻找相应的第三方素材库，进行载入。</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利用插件进行手机预览会卡顿</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1420328"/>
                  </a:ext>
                </a:extLst>
              </a:tr>
              <a:tr h="511253">
                <a:tc>
                  <a:txBody>
                    <a:bodyPr/>
                    <a:lstStyle/>
                    <a:p>
                      <a:r>
                        <a:rPr lang="zh-CN" altLang="en-US" sz="2400" dirty="0"/>
                        <a:t>墨刀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其控件的拖拉、大小的调整，都会</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自然的去匹配相应的母版大小</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。墨刀的</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APP</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原型可以支持下载在手机里，当然是单机版</a:t>
                      </a:r>
                      <a:endParaRPr lang="zh-CN" altLang="en-US"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效果切换因为是采用连线的方式，有时候会让</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使用者脑子错乱</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的感觉，</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拓展功能需要</a:t>
                      </a:r>
                      <a:r>
                        <a:rPr lang="zh-CN" altLang="en-US" sz="2800" b="1" i="0" kern="1200" dirty="0">
                          <a:solidFill>
                            <a:srgbClr val="FF0000"/>
                          </a:solidFill>
                          <a:effectLst/>
                          <a:latin typeface="微软雅黑" panose="020B0503020204020204" pitchFamily="34" charset="-122"/>
                          <a:ea typeface="微软雅黑" panose="020B0503020204020204" pitchFamily="34" charset="-122"/>
                          <a:cs typeface="+mn-cs"/>
                        </a:rPr>
                        <a:t>收费</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比如开发者标注和协同这些</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177177"/>
                  </a:ext>
                </a:extLst>
              </a:tr>
              <a:tr h="511253">
                <a:tc>
                  <a:txBody>
                    <a:bodyPr/>
                    <a:lstStyle/>
                    <a:p>
                      <a:r>
                        <a:rPr lang="en-US" altLang="zh-CN" sz="2400" dirty="0" err="1"/>
                        <a:t>Mockplus</a:t>
                      </a:r>
                      <a:endParaRPr lang="en-US" altLang="zh-CN" sz="2400" dirty="0"/>
                    </a:p>
                    <a:p>
                      <a:r>
                        <a:rPr lang="en-US" altLang="zh-CN" sz="2400" dirty="0"/>
                        <a:t>(</a:t>
                      </a:r>
                      <a:r>
                        <a:rPr lang="zh-CN" altLang="en-US" sz="2400" dirty="0"/>
                        <a:t>摹客</a:t>
                      </a:r>
                      <a:r>
                        <a:rPr lang="en-US" altLang="zh-CN"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的产品线路为</a:t>
                      </a:r>
                      <a:r>
                        <a:rPr lang="zh-CN" altLang="en-US" sz="2000" b="1" dirty="0">
                          <a:solidFill>
                            <a:srgbClr val="FF0000"/>
                          </a:solidFill>
                          <a:latin typeface="微软雅黑" panose="020B0503020204020204" pitchFamily="34" charset="-122"/>
                          <a:ea typeface="微软雅黑" panose="020B0503020204020204" pitchFamily="34" charset="-122"/>
                        </a:rPr>
                        <a:t>简洁高效</a:t>
                      </a:r>
                      <a:r>
                        <a:rPr lang="zh-CN" altLang="en-US" sz="2000" dirty="0">
                          <a:latin typeface="微软雅黑" panose="020B0503020204020204" pitchFamily="34" charset="-122"/>
                          <a:ea typeface="微软雅黑" panose="020B0503020204020204" pitchFamily="34" charset="-122"/>
                        </a:rPr>
                        <a:t>，完全区分于</a:t>
                      </a:r>
                      <a:r>
                        <a:rPr lang="en-US" altLang="zh-CN" sz="2000" dirty="0">
                          <a:latin typeface="微软雅黑" panose="020B0503020204020204" pitchFamily="34" charset="-122"/>
                          <a:ea typeface="微软雅黑" panose="020B0503020204020204" pitchFamily="34" charset="-122"/>
                        </a:rPr>
                        <a:t>Axure</a:t>
                      </a:r>
                      <a:r>
                        <a:rPr lang="zh-CN" altLang="en-US" sz="2000" dirty="0">
                          <a:latin typeface="微软雅黑" panose="020B0503020204020204" pitchFamily="34" charset="-122"/>
                          <a:ea typeface="微软雅黑" panose="020B0503020204020204" pitchFamily="34" charset="-122"/>
                        </a:rPr>
                        <a:t>的高保真，臃肿和陡峭学习曲线</a:t>
                      </a:r>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的专业版也是需要付费的。</a:t>
                      </a:r>
                      <a:r>
                        <a:rPr lang="zh-CN" altLang="en-US" sz="2400" b="1" dirty="0">
                          <a:solidFill>
                            <a:srgbClr val="FF0000"/>
                          </a:solidFill>
                          <a:latin typeface="微软雅黑" panose="020B0503020204020204" pitchFamily="34" charset="-122"/>
                          <a:ea typeface="微软雅黑" panose="020B0503020204020204" pitchFamily="34" charset="-122"/>
                        </a:rPr>
                        <a:t>只要每一个月</a:t>
                      </a:r>
                      <a:r>
                        <a:rPr lang="en-US" altLang="zh-CN" sz="2400" b="1" dirty="0">
                          <a:solidFill>
                            <a:srgbClr val="FF0000"/>
                          </a:solidFill>
                          <a:latin typeface="微软雅黑" panose="020B0503020204020204" pitchFamily="34" charset="-122"/>
                          <a:ea typeface="微软雅黑" panose="020B0503020204020204" pitchFamily="34" charset="-122"/>
                        </a:rPr>
                        <a:t>9.8</a:t>
                      </a:r>
                      <a:r>
                        <a:rPr lang="zh-CN" altLang="en-US" sz="2400" b="1" dirty="0">
                          <a:solidFill>
                            <a:srgbClr val="FF0000"/>
                          </a:solidFill>
                          <a:latin typeface="微软雅黑" panose="020B0503020204020204" pitchFamily="34" charset="-122"/>
                          <a:ea typeface="微软雅黑" panose="020B0503020204020204" pitchFamily="34" charset="-122"/>
                        </a:rPr>
                        <a:t>元。非常给力的价格</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dirty="0">
                          <a:latin typeface="微软雅黑" panose="020B0503020204020204" pitchFamily="34" charset="-122"/>
                          <a:ea typeface="微软雅黑" panose="020B0503020204020204" pitchFamily="34" charset="-122"/>
                        </a:rPr>
                        <a:t>想加入</a:t>
                      </a:r>
                      <a:r>
                        <a:rPr lang="en-US" altLang="zh-CN" sz="2000" dirty="0">
                          <a:latin typeface="微软雅黑" panose="020B0503020204020204" pitchFamily="34" charset="-122"/>
                          <a:ea typeface="微软雅黑" panose="020B0503020204020204" pitchFamily="34" charset="-122"/>
                        </a:rPr>
                        <a:t>GIF</a:t>
                      </a:r>
                      <a:r>
                        <a:rPr lang="zh-CN" altLang="en-US" sz="2000" dirty="0">
                          <a:latin typeface="微软雅黑" panose="020B0503020204020204" pitchFamily="34" charset="-122"/>
                          <a:ea typeface="微软雅黑" panose="020B0503020204020204" pitchFamily="34" charset="-122"/>
                        </a:rPr>
                        <a:t>做不到，一些组件属性比较少，手机演示时候</a:t>
                      </a:r>
                      <a:r>
                        <a:rPr lang="zh-CN" altLang="en-US" sz="2000" b="1" dirty="0">
                          <a:solidFill>
                            <a:srgbClr val="FF0000"/>
                          </a:solidFill>
                          <a:latin typeface="微软雅黑" panose="020B0503020204020204" pitchFamily="34" charset="-122"/>
                          <a:ea typeface="微软雅黑" panose="020B0503020204020204" pitchFamily="34" charset="-122"/>
                        </a:rPr>
                        <a:t>偶尔会出现闪退</a:t>
                      </a:r>
                      <a:r>
                        <a:rPr lang="zh-CN" altLang="en-US" sz="2000" dirty="0">
                          <a:latin typeface="微软雅黑" panose="020B0503020204020204" pitchFamily="34" charset="-122"/>
                          <a:ea typeface="微软雅黑" panose="020B0503020204020204" pitchFamily="34" charset="-122"/>
                        </a:rPr>
                        <a:t>，</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没有二级和三级菜单摹客的教程也比较少</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8458017"/>
                  </a:ext>
                </a:extLst>
              </a:tr>
              <a:tr h="511253">
                <a:tc>
                  <a:txBody>
                    <a:bodyPr/>
                    <a:lstStyle/>
                    <a:p>
                      <a:r>
                        <a:rPr lang="en-US" altLang="zh-CN" sz="2400" dirty="0" err="1"/>
                        <a:t>Prototyper</a:t>
                      </a:r>
                      <a:r>
                        <a:rPr lang="en-US" altLang="zh-CN" sz="24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提供了多种触屏的交互效果，可以在几分钟内利用其广泛的组件和</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交互绘制高保真原型</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 ，可以创建自己的组件库。网上有各种各样的组件、模板，可以根据需要选择相应的进行使用。</a:t>
                      </a:r>
                      <a:endParaRPr lang="zh-CN" altLang="en-US"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1" dirty="0">
                          <a:solidFill>
                            <a:srgbClr val="FF0000"/>
                          </a:solidFill>
                          <a:latin typeface="微软雅黑" panose="020B0503020204020204" pitchFamily="34" charset="-122"/>
                          <a:ea typeface="微软雅黑" panose="020B0503020204020204" pitchFamily="34" charset="-122"/>
                        </a:rPr>
                        <a:t>上手难度大</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原型结构复杂</a:t>
                      </a:r>
                      <a:r>
                        <a:rPr lang="zh-CN" altLang="en-US" sz="2000" b="0" dirty="0">
                          <a:latin typeface="微软雅黑" panose="020B0503020204020204" pitchFamily="34" charset="-122"/>
                          <a:ea typeface="微软雅黑" panose="020B0503020204020204" pitchFamily="34" charset="-122"/>
                        </a:rPr>
                        <a:t>，教程较少且多为</a:t>
                      </a:r>
                      <a:r>
                        <a:rPr lang="zh-CN" altLang="en-US" sz="2000" b="1" dirty="0">
                          <a:solidFill>
                            <a:srgbClr val="FF0000"/>
                          </a:solidFill>
                          <a:latin typeface="微软雅黑" panose="020B0503020204020204" pitchFamily="34" charset="-122"/>
                          <a:ea typeface="微软雅黑" panose="020B0503020204020204" pitchFamily="34" charset="-122"/>
                        </a:rPr>
                        <a:t>英文</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4056653"/>
                  </a:ext>
                </a:extLst>
              </a:tr>
            </a:tbl>
          </a:graphicData>
        </a:graphic>
      </p:graphicFrame>
    </p:spTree>
    <p:extLst>
      <p:ext uri="{BB962C8B-B14F-4D97-AF65-F5344CB8AC3E}">
        <p14:creationId xmlns:p14="http://schemas.microsoft.com/office/powerpoint/2010/main" val="1672475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泪滴形 10"/>
          <p:cNvSpPr/>
          <p:nvPr/>
        </p:nvSpPr>
        <p:spPr>
          <a:xfrm rot="10800000">
            <a:off x="6096000" y="2098676"/>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p:cNvSpPr/>
          <p:nvPr/>
        </p:nvSpPr>
        <p:spPr>
          <a:xfrm>
            <a:off x="4572000" y="3514725"/>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交互设计与界面原型</a:t>
            </a:r>
          </a:p>
        </p:txBody>
      </p:sp>
      <p:sp>
        <p:nvSpPr>
          <p:cNvPr id="4" name="文本框 3"/>
          <p:cNvSpPr txBox="1"/>
          <p:nvPr/>
        </p:nvSpPr>
        <p:spPr>
          <a:xfrm>
            <a:off x="4883426" y="2439903"/>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6442544" y="243990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8" name="文本框 7"/>
          <p:cNvSpPr txBox="1"/>
          <p:nvPr/>
        </p:nvSpPr>
        <p:spPr>
          <a:xfrm>
            <a:off x="4883426" y="3650511"/>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9" name="文本框 8"/>
          <p:cNvSpPr txBox="1"/>
          <p:nvPr/>
        </p:nvSpPr>
        <p:spPr>
          <a:xfrm>
            <a:off x="6442544" y="3650511"/>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sp>
        <p:nvSpPr>
          <p:cNvPr id="14" name="文本框 13"/>
          <p:cNvSpPr txBox="1"/>
          <p:nvPr/>
        </p:nvSpPr>
        <p:spPr>
          <a:xfrm>
            <a:off x="1711896" y="1770368"/>
            <a:ext cx="3082417"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什么是交互设计</a:t>
            </a:r>
          </a:p>
        </p:txBody>
      </p:sp>
      <p:sp>
        <p:nvSpPr>
          <p:cNvPr id="16" name="文本框 15"/>
          <p:cNvSpPr txBox="1"/>
          <p:nvPr/>
        </p:nvSpPr>
        <p:spPr>
          <a:xfrm>
            <a:off x="7655118" y="4481508"/>
            <a:ext cx="4358640"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界面原型</a:t>
            </a:r>
          </a:p>
        </p:txBody>
      </p:sp>
      <p:sp>
        <p:nvSpPr>
          <p:cNvPr id="18" name="文本框 17"/>
          <p:cNvSpPr txBox="1"/>
          <p:nvPr/>
        </p:nvSpPr>
        <p:spPr>
          <a:xfrm>
            <a:off x="7802880" y="1756639"/>
            <a:ext cx="4358640"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交互设计与人机交互</a:t>
            </a:r>
          </a:p>
        </p:txBody>
      </p:sp>
      <p:sp>
        <p:nvSpPr>
          <p:cNvPr id="20" name="文本框 19"/>
          <p:cNvSpPr txBox="1"/>
          <p:nvPr/>
        </p:nvSpPr>
        <p:spPr>
          <a:xfrm>
            <a:off x="524786" y="4523431"/>
            <a:ext cx="4358640"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交互设计的一般步骤</a:t>
            </a:r>
          </a:p>
        </p:txBody>
      </p:sp>
      <p:sp>
        <p:nvSpPr>
          <p:cNvPr id="2" name="日期占位符 1"/>
          <p:cNvSpPr>
            <a:spLocks noGrp="1"/>
          </p:cNvSpPr>
          <p:nvPr>
            <p:ph type="dt" sz="half" idx="10"/>
          </p:nvPr>
        </p:nvSpPr>
        <p:spPr/>
        <p:txBody>
          <a:bodyPr/>
          <a:lstStyle/>
          <a:p>
            <a:fld id="{ACF3EE4D-A453-46E5-8121-7E5123FE04BC}" type="datetime1">
              <a:rPr lang="zh-CN" altLang="en-US" smtClean="0"/>
              <a:t>2018/11/4</a:t>
            </a:fld>
            <a:endParaRPr lang="zh-CN" altLang="en-US"/>
          </a:p>
        </p:txBody>
      </p:sp>
      <p:sp>
        <p:nvSpPr>
          <p:cNvPr id="10" name="灯片编号占位符 9"/>
          <p:cNvSpPr>
            <a:spLocks noGrp="1"/>
          </p:cNvSpPr>
          <p:nvPr>
            <p:ph type="sldNum" sz="quarter" idx="12"/>
          </p:nvPr>
        </p:nvSpPr>
        <p:spPr/>
        <p:txBody>
          <a:bodyPr/>
          <a:lstStyle/>
          <a:p>
            <a:fld id="{FF89BF86-97AE-4B04-9B06-3C0BD16A1870}" type="slidenum">
              <a:rPr lang="zh-CN" altLang="en-US" smtClean="0"/>
              <a:t>4</a:t>
            </a:fld>
            <a:endParaRPr lang="zh-CN" altLang="en-US"/>
          </a:p>
        </p:txBody>
      </p:sp>
    </p:spTree>
    <p:extLst>
      <p:ext uri="{BB962C8B-B14F-4D97-AF65-F5344CB8AC3E}">
        <p14:creationId xmlns:p14="http://schemas.microsoft.com/office/powerpoint/2010/main" val="2790556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05</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2" y="2117013"/>
            <a:ext cx="7012579"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使用墨刀进行界面原型设计</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UI Prototype Design</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40</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2141170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低保真原型简介</a:t>
            </a:r>
          </a:p>
        </p:txBody>
      </p:sp>
      <p:sp>
        <p:nvSpPr>
          <p:cNvPr id="2" name="文本框 1">
            <a:extLst>
              <a:ext uri="{FF2B5EF4-FFF2-40B4-BE49-F238E27FC236}">
                <a16:creationId xmlns:a16="http://schemas.microsoft.com/office/drawing/2014/main" id="{AA1E63B4-62D9-4B5D-B257-A32F72439553}"/>
              </a:ext>
            </a:extLst>
          </p:cNvPr>
          <p:cNvSpPr txBox="1"/>
          <p:nvPr/>
        </p:nvSpPr>
        <p:spPr>
          <a:xfrm>
            <a:off x="554845" y="1293123"/>
            <a:ext cx="10916219"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   “低保真原型”指的是</a:t>
            </a:r>
            <a:r>
              <a:rPr lang="zh-CN" altLang="en-US" sz="2800" dirty="0">
                <a:solidFill>
                  <a:srgbClr val="FF0000"/>
                </a:solidFill>
                <a:latin typeface="宋体" panose="02010600030101010101" pitchFamily="2" charset="-122"/>
                <a:ea typeface="宋体" panose="02010600030101010101" pitchFamily="2" charset="-122"/>
              </a:rPr>
              <a:t>与最终产品不相似的</a:t>
            </a:r>
            <a:r>
              <a:rPr lang="zh-CN" altLang="en-US" sz="2800" dirty="0">
                <a:latin typeface="宋体" panose="02010600030101010101" pitchFamily="2" charset="-122"/>
                <a:ea typeface="宋体" panose="02010600030101010101" pitchFamily="2" charset="-122"/>
              </a:rPr>
              <a:t>原型，而且不用提供相同功能。例如，可以使用与最终产品不同的材料，例如纸与纸板，而不是电子屏幕与金属。低保真模型功能有限。或者</a:t>
            </a:r>
            <a:r>
              <a:rPr lang="zh-CN" altLang="en-US" sz="2800" dirty="0">
                <a:solidFill>
                  <a:srgbClr val="FF0000"/>
                </a:solidFill>
                <a:latin typeface="宋体" panose="02010600030101010101" pitchFamily="2" charset="-122"/>
                <a:ea typeface="宋体" panose="02010600030101010101" pitchFamily="2" charset="-122"/>
              </a:rPr>
              <a:t>仅仅代表某些功能</a:t>
            </a:r>
            <a:r>
              <a:rPr lang="zh-CN" altLang="en-US" sz="2800" dirty="0">
                <a:latin typeface="宋体" panose="02010600030101010101" pitchFamily="2" charset="-122"/>
                <a:ea typeface="宋体" panose="02010600030101010101" pitchFamily="2" charset="-122"/>
              </a:rPr>
              <a:t>而不用实现。</a:t>
            </a:r>
            <a:endParaRPr lang="en-US" altLang="zh-CN" sz="28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D530100B-336D-4C18-9531-5B246B403084}"/>
              </a:ext>
            </a:extLst>
          </p:cNvPr>
          <p:cNvSpPr txBox="1"/>
          <p:nvPr/>
        </p:nvSpPr>
        <p:spPr>
          <a:xfrm>
            <a:off x="554846" y="3719435"/>
            <a:ext cx="10916219" cy="2246769"/>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    低保真原型的优点就是</a:t>
            </a:r>
            <a:r>
              <a:rPr lang="zh-CN" altLang="en-US" sz="2800" dirty="0">
                <a:solidFill>
                  <a:srgbClr val="FF0000"/>
                </a:solidFill>
                <a:latin typeface="宋体" panose="02010600030101010101" pitchFamily="2" charset="-122"/>
                <a:ea typeface="宋体" panose="02010600030101010101" pitchFamily="2" charset="-122"/>
              </a:rPr>
              <a:t>简单</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便宜</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易于制作</a:t>
            </a:r>
            <a:r>
              <a:rPr lang="zh-CN" altLang="en-US" sz="2800" dirty="0">
                <a:latin typeface="宋体" panose="02010600030101010101" pitchFamily="2" charset="-122"/>
                <a:ea typeface="宋体" panose="02010600030101010101" pitchFamily="2" charset="-122"/>
              </a:rPr>
              <a:t>，这也意味着它易于修改，适合尝试不同的候选设计与想法。例如，在概念设计中，用来探索设计思路的原型应该</a:t>
            </a:r>
            <a:r>
              <a:rPr lang="zh-CN" altLang="en-US" sz="2800" dirty="0">
                <a:solidFill>
                  <a:srgbClr val="FF0000"/>
                </a:solidFill>
                <a:latin typeface="宋体" panose="02010600030101010101" pitchFamily="2" charset="-122"/>
                <a:ea typeface="宋体" panose="02010600030101010101" pitchFamily="2" charset="-122"/>
              </a:rPr>
              <a:t>灵活</a:t>
            </a:r>
            <a:r>
              <a:rPr lang="zh-CN" altLang="en-US" sz="2800" dirty="0">
                <a:latin typeface="宋体" panose="02010600030101010101" pitchFamily="2" charset="-122"/>
                <a:ea typeface="宋体" panose="02010600030101010101" pitchFamily="2" charset="-122"/>
              </a:rPr>
              <a:t>，并鼓励各种探索与修改。最终产品不能照搬照抄低保真原型，它们只用于</a:t>
            </a:r>
            <a:r>
              <a:rPr lang="zh-CN" altLang="en-US" sz="2800" dirty="0">
                <a:solidFill>
                  <a:srgbClr val="FF0000"/>
                </a:solidFill>
                <a:latin typeface="宋体" panose="02010600030101010101" pitchFamily="2" charset="-122"/>
                <a:ea typeface="宋体" panose="02010600030101010101" pitchFamily="2" charset="-122"/>
              </a:rPr>
              <a:t>探索和尝试</a:t>
            </a:r>
            <a:r>
              <a:rPr lang="zh-CN" altLang="en-US" sz="2800" dirty="0">
                <a:latin typeface="宋体" panose="02010600030101010101" pitchFamily="2" charset="-122"/>
                <a:ea typeface="宋体" panose="02010600030101010101" pitchFamily="2" charset="-122"/>
              </a:rPr>
              <a:t>。不足之处在于，有限的错误检查次数，在需求建立后用处有限。</a:t>
            </a:r>
          </a:p>
        </p:txBody>
      </p:sp>
      <p:sp>
        <p:nvSpPr>
          <p:cNvPr id="13" name="矩形 12">
            <a:extLst>
              <a:ext uri="{FF2B5EF4-FFF2-40B4-BE49-F238E27FC236}">
                <a16:creationId xmlns:a16="http://schemas.microsoft.com/office/drawing/2014/main" id="{547FEBB6-87AF-4A2C-9875-95F8F3C6204E}"/>
              </a:ext>
            </a:extLst>
          </p:cNvPr>
          <p:cNvSpPr/>
          <p:nvPr/>
        </p:nvSpPr>
        <p:spPr>
          <a:xfrm rot="5400000">
            <a:off x="5946264" y="-2095799"/>
            <a:ext cx="133381" cy="1091622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3564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低保真原型的制作方法</a:t>
            </a:r>
          </a:p>
        </p:txBody>
      </p:sp>
      <p:sp>
        <p:nvSpPr>
          <p:cNvPr id="12" name="矩形 11">
            <a:extLst>
              <a:ext uri="{FF2B5EF4-FFF2-40B4-BE49-F238E27FC236}">
                <a16:creationId xmlns:a16="http://schemas.microsoft.com/office/drawing/2014/main"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A1E63B4-62D9-4B5D-B257-A32F72439553}"/>
              </a:ext>
            </a:extLst>
          </p:cNvPr>
          <p:cNvSpPr txBox="1"/>
          <p:nvPr/>
        </p:nvSpPr>
        <p:spPr>
          <a:xfrm>
            <a:off x="609600" y="830086"/>
            <a:ext cx="4527274" cy="2000548"/>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故事板</a:t>
            </a:r>
            <a:endParaRPr lang="en-US" altLang="zh-CN" sz="2800" b="1"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故事板通常与情景相结合。故事板由一系列草图组成，用来表明用户是怎样使用开发中的产品来执行任务的。</a:t>
            </a:r>
          </a:p>
        </p:txBody>
      </p:sp>
      <p:sp>
        <p:nvSpPr>
          <p:cNvPr id="8" name="矩形 7">
            <a:extLst>
              <a:ext uri="{FF2B5EF4-FFF2-40B4-BE49-F238E27FC236}">
                <a16:creationId xmlns:a16="http://schemas.microsoft.com/office/drawing/2014/main" id="{14B4A075-863A-4D3A-B820-6301644D32E0}"/>
              </a:ext>
            </a:extLst>
          </p:cNvPr>
          <p:cNvSpPr/>
          <p:nvPr/>
        </p:nvSpPr>
        <p:spPr>
          <a:xfrm rot="5400000">
            <a:off x="5357022" y="850858"/>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9094CF1-ACD0-489F-9165-5A52F947B930}"/>
              </a:ext>
            </a:extLst>
          </p:cNvPr>
          <p:cNvSpPr txBox="1"/>
          <p:nvPr/>
        </p:nvSpPr>
        <p:spPr>
          <a:xfrm>
            <a:off x="5871506" y="830086"/>
            <a:ext cx="5084867" cy="236988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草图</a:t>
            </a:r>
            <a:endParaRPr lang="en-US" altLang="zh-CN" sz="2800" b="1"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低保真原型往往依赖于手绘草图，通过使用“草图语言”，来表达原型。这些“草图语言”，不仅仅是简单的盒子，线状小人，还可以是故事板中需要的元素。</a:t>
            </a:r>
          </a:p>
        </p:txBody>
      </p:sp>
      <p:sp>
        <p:nvSpPr>
          <p:cNvPr id="10" name="文本框 9">
            <a:extLst>
              <a:ext uri="{FF2B5EF4-FFF2-40B4-BE49-F238E27FC236}">
                <a16:creationId xmlns:a16="http://schemas.microsoft.com/office/drawing/2014/main" id="{D530100B-336D-4C18-9531-5B246B403084}"/>
              </a:ext>
            </a:extLst>
          </p:cNvPr>
          <p:cNvSpPr txBox="1"/>
          <p:nvPr/>
        </p:nvSpPr>
        <p:spPr>
          <a:xfrm>
            <a:off x="609600" y="3719434"/>
            <a:ext cx="4527274" cy="2000548"/>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使用索引卡制作原型</a:t>
            </a:r>
            <a:endParaRPr lang="en-US" altLang="zh-CN" sz="2800" b="1"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这是开发网站的常用方法。每一张卡片代表一个屏幕，或者一个步骤。通常将索引卡排序，假装通过与这些卡片交互来完成任务。</a:t>
            </a:r>
          </a:p>
        </p:txBody>
      </p:sp>
      <p:sp>
        <p:nvSpPr>
          <p:cNvPr id="11" name="文本框 10">
            <a:extLst>
              <a:ext uri="{FF2B5EF4-FFF2-40B4-BE49-F238E27FC236}">
                <a16:creationId xmlns:a16="http://schemas.microsoft.com/office/drawing/2014/main" id="{65821D58-FF8D-45CA-8D1A-DAA0E5D76303}"/>
              </a:ext>
            </a:extLst>
          </p:cNvPr>
          <p:cNvSpPr txBox="1"/>
          <p:nvPr/>
        </p:nvSpPr>
        <p:spPr>
          <a:xfrm>
            <a:off x="5871507" y="3719434"/>
            <a:ext cx="5084866" cy="236988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绿野仙踪</a:t>
            </a:r>
            <a:endParaRPr lang="en-US" altLang="zh-CN" sz="2800" b="1"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这种制作方法，假设我们有一个基于软件的原型。在这个方法中，用户与软件交互好像与产品进行交互。然而，实际上，人类操作员模仿软件来向用户反馈。</a:t>
            </a:r>
          </a:p>
        </p:txBody>
      </p:sp>
    </p:spTree>
    <p:extLst>
      <p:ext uri="{BB962C8B-B14F-4D97-AF65-F5344CB8AC3E}">
        <p14:creationId xmlns:p14="http://schemas.microsoft.com/office/powerpoint/2010/main" val="534692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低保真原型</a:t>
            </a:r>
            <a:r>
              <a:rPr lang="en-US" altLang="zh-CN" sz="2800" b="1" dirty="0">
                <a:solidFill>
                  <a:srgbClr val="595959"/>
                </a:solidFill>
                <a:latin typeface="幼圆" panose="02010509060101010101" pitchFamily="49" charset="-122"/>
                <a:ea typeface="幼圆" panose="02010509060101010101" pitchFamily="49" charset="-122"/>
              </a:rPr>
              <a:t>——</a:t>
            </a:r>
            <a:r>
              <a:rPr lang="zh-CN" altLang="en-US" sz="2800" b="1" dirty="0">
                <a:solidFill>
                  <a:srgbClr val="595959"/>
                </a:solidFill>
                <a:latin typeface="幼圆" panose="02010509060101010101" pitchFamily="49" charset="-122"/>
                <a:ea typeface="幼圆" panose="02010509060101010101" pitchFamily="49" charset="-122"/>
              </a:rPr>
              <a:t>草图绘制</a:t>
            </a:r>
          </a:p>
        </p:txBody>
      </p:sp>
      <p:sp>
        <p:nvSpPr>
          <p:cNvPr id="12" name="矩形 11">
            <a:extLst>
              <a:ext uri="{FF2B5EF4-FFF2-40B4-BE49-F238E27FC236}">
                <a16:creationId xmlns:a16="http://schemas.microsoft.com/office/drawing/2014/main"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DBB2A55-21EC-4F66-97E0-65988B6B1E80}"/>
              </a:ext>
            </a:extLst>
          </p:cNvPr>
          <p:cNvPicPr>
            <a:picLocks noChangeAspect="1"/>
          </p:cNvPicPr>
          <p:nvPr/>
        </p:nvPicPr>
        <p:blipFill rotWithShape="1">
          <a:blip r:embed="rId2">
            <a:extLst>
              <a:ext uri="{28A0092B-C50C-407E-A947-70E740481C1C}">
                <a14:useLocalDpi xmlns:a14="http://schemas.microsoft.com/office/drawing/2010/main" val="0"/>
              </a:ext>
            </a:extLst>
          </a:blip>
          <a:srcRect r="-618" b="9355"/>
          <a:stretch/>
        </p:blipFill>
        <p:spPr>
          <a:xfrm>
            <a:off x="1300585" y="888086"/>
            <a:ext cx="3463056" cy="5081828"/>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7DEAD6AB-4630-4E12-8388-C974A3DC8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932" y="620713"/>
            <a:ext cx="4177767" cy="5380488"/>
          </a:xfrm>
          <a:prstGeom prst="rect">
            <a:avLst/>
          </a:prstGeom>
          <a:ln>
            <a:noFill/>
          </a:ln>
          <a:effectLst>
            <a:outerShdw blurRad="190500" algn="tl" rotWithShape="0">
              <a:srgbClr val="000000">
                <a:alpha val="70000"/>
              </a:srgbClr>
            </a:outerShdw>
          </a:effectLst>
        </p:spPr>
      </p:pic>
      <p:sp>
        <p:nvSpPr>
          <p:cNvPr id="14" name="文本框 13">
            <a:extLst>
              <a:ext uri="{FF2B5EF4-FFF2-40B4-BE49-F238E27FC236}">
                <a16:creationId xmlns:a16="http://schemas.microsoft.com/office/drawing/2014/main" id="{ED25549B-DC4E-486B-BFA2-1155A228F60B}"/>
              </a:ext>
            </a:extLst>
          </p:cNvPr>
          <p:cNvSpPr txBox="1"/>
          <p:nvPr/>
        </p:nvSpPr>
        <p:spPr>
          <a:xfrm>
            <a:off x="2221634" y="6127028"/>
            <a:ext cx="1620957" cy="523220"/>
          </a:xfrm>
          <a:prstGeom prst="rect">
            <a:avLst/>
          </a:prstGeom>
          <a:noFill/>
        </p:spPr>
        <p:txBody>
          <a:bodyPr wrap="none" rtlCol="0">
            <a:spAutoFit/>
          </a:bodyPr>
          <a:lstStyle/>
          <a:p>
            <a:r>
              <a:rPr lang="zh-CN" altLang="en-US" sz="2800" b="1" dirty="0"/>
              <a:t>登陆界面</a:t>
            </a:r>
          </a:p>
        </p:txBody>
      </p:sp>
      <p:sp>
        <p:nvSpPr>
          <p:cNvPr id="15" name="文本框 14">
            <a:extLst>
              <a:ext uri="{FF2B5EF4-FFF2-40B4-BE49-F238E27FC236}">
                <a16:creationId xmlns:a16="http://schemas.microsoft.com/office/drawing/2014/main" id="{A11217EE-180E-4405-B1B9-3B56E3E993FA}"/>
              </a:ext>
            </a:extLst>
          </p:cNvPr>
          <p:cNvSpPr txBox="1"/>
          <p:nvPr/>
        </p:nvSpPr>
        <p:spPr>
          <a:xfrm>
            <a:off x="7761336" y="6127028"/>
            <a:ext cx="1613711" cy="523220"/>
          </a:xfrm>
          <a:prstGeom prst="rect">
            <a:avLst/>
          </a:prstGeom>
          <a:noFill/>
        </p:spPr>
        <p:txBody>
          <a:bodyPr wrap="none" rtlCol="0">
            <a:spAutoFit/>
          </a:bodyPr>
          <a:lstStyle/>
          <a:p>
            <a:r>
              <a:rPr lang="zh-CN" altLang="en-US" sz="2800" b="1" dirty="0"/>
              <a:t>主页界面</a:t>
            </a:r>
          </a:p>
        </p:txBody>
      </p:sp>
    </p:spTree>
    <p:extLst>
      <p:ext uri="{BB962C8B-B14F-4D97-AF65-F5344CB8AC3E}">
        <p14:creationId xmlns:p14="http://schemas.microsoft.com/office/powerpoint/2010/main" val="2206748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低保真原型</a:t>
            </a:r>
            <a:r>
              <a:rPr lang="en-US" altLang="zh-CN" sz="2800" b="1" dirty="0">
                <a:solidFill>
                  <a:srgbClr val="595959"/>
                </a:solidFill>
                <a:latin typeface="幼圆" panose="02010509060101010101" pitchFamily="49" charset="-122"/>
                <a:ea typeface="幼圆" panose="02010509060101010101" pitchFamily="49" charset="-122"/>
              </a:rPr>
              <a:t>——</a:t>
            </a:r>
            <a:r>
              <a:rPr lang="zh-CN" altLang="en-US" sz="2800" b="1" dirty="0">
                <a:solidFill>
                  <a:srgbClr val="595959"/>
                </a:solidFill>
                <a:latin typeface="幼圆" panose="02010509060101010101" pitchFamily="49" charset="-122"/>
                <a:ea typeface="幼圆" panose="02010509060101010101" pitchFamily="49" charset="-122"/>
              </a:rPr>
              <a:t>草图绘制</a:t>
            </a:r>
          </a:p>
        </p:txBody>
      </p:sp>
      <p:sp>
        <p:nvSpPr>
          <p:cNvPr id="12" name="矩形 11">
            <a:extLst>
              <a:ext uri="{FF2B5EF4-FFF2-40B4-BE49-F238E27FC236}">
                <a16:creationId xmlns:a16="http://schemas.microsoft.com/office/drawing/2014/main"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D25549B-DC4E-486B-BFA2-1155A228F60B}"/>
              </a:ext>
            </a:extLst>
          </p:cNvPr>
          <p:cNvSpPr txBox="1"/>
          <p:nvPr/>
        </p:nvSpPr>
        <p:spPr>
          <a:xfrm>
            <a:off x="2030532" y="6033945"/>
            <a:ext cx="1627369" cy="523220"/>
          </a:xfrm>
          <a:prstGeom prst="rect">
            <a:avLst/>
          </a:prstGeom>
          <a:noFill/>
        </p:spPr>
        <p:txBody>
          <a:bodyPr wrap="none" rtlCol="0">
            <a:spAutoFit/>
          </a:bodyPr>
          <a:lstStyle/>
          <a:p>
            <a:r>
              <a:rPr lang="zh-CN" altLang="en-US" sz="2800" b="1" dirty="0"/>
              <a:t>论坛界面</a:t>
            </a:r>
          </a:p>
        </p:txBody>
      </p:sp>
      <p:sp>
        <p:nvSpPr>
          <p:cNvPr id="15" name="文本框 14">
            <a:extLst>
              <a:ext uri="{FF2B5EF4-FFF2-40B4-BE49-F238E27FC236}">
                <a16:creationId xmlns:a16="http://schemas.microsoft.com/office/drawing/2014/main" id="{A11217EE-180E-4405-B1B9-3B56E3E993FA}"/>
              </a:ext>
            </a:extLst>
          </p:cNvPr>
          <p:cNvSpPr txBox="1"/>
          <p:nvPr/>
        </p:nvSpPr>
        <p:spPr>
          <a:xfrm>
            <a:off x="7672389" y="6033945"/>
            <a:ext cx="2348720" cy="523220"/>
          </a:xfrm>
          <a:prstGeom prst="rect">
            <a:avLst/>
          </a:prstGeom>
          <a:noFill/>
        </p:spPr>
        <p:txBody>
          <a:bodyPr wrap="none" rtlCol="0">
            <a:spAutoFit/>
          </a:bodyPr>
          <a:lstStyle/>
          <a:p>
            <a:r>
              <a:rPr lang="zh-CN" altLang="en-US" sz="2800" b="1" dirty="0"/>
              <a:t>课程选择界面</a:t>
            </a:r>
          </a:p>
        </p:txBody>
      </p:sp>
      <p:pic>
        <p:nvPicPr>
          <p:cNvPr id="3" name="图片 2">
            <a:extLst>
              <a:ext uri="{FF2B5EF4-FFF2-40B4-BE49-F238E27FC236}">
                <a16:creationId xmlns:a16="http://schemas.microsoft.com/office/drawing/2014/main" id="{2994A833-CF51-426A-A96C-3B0A28969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121" y="913752"/>
            <a:ext cx="3505780" cy="4846861"/>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DF3C9420-81CE-456E-B9EF-06C59BC78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167" y="832062"/>
            <a:ext cx="3872156" cy="49285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5045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高保真原型简介</a:t>
            </a:r>
          </a:p>
        </p:txBody>
      </p:sp>
      <p:sp>
        <p:nvSpPr>
          <p:cNvPr id="2" name="文本框 1">
            <a:extLst>
              <a:ext uri="{FF2B5EF4-FFF2-40B4-BE49-F238E27FC236}">
                <a16:creationId xmlns:a16="http://schemas.microsoft.com/office/drawing/2014/main" id="{AA1E63B4-62D9-4B5D-B257-A32F72439553}"/>
              </a:ext>
            </a:extLst>
          </p:cNvPr>
          <p:cNvSpPr txBox="1"/>
          <p:nvPr/>
        </p:nvSpPr>
        <p:spPr>
          <a:xfrm>
            <a:off x="554845" y="1293123"/>
            <a:ext cx="10916219"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   “高保真原型”指的是看起来就像最终产品的原型，并且比低保真提供了更多的功能。例如，</a:t>
            </a:r>
            <a:r>
              <a:rPr lang="en-US" altLang="zh-CN" sz="2800" dirty="0">
                <a:latin typeface="宋体" panose="02010600030101010101" pitchFamily="2" charset="-122"/>
                <a:ea typeface="宋体" panose="02010600030101010101" pitchFamily="2" charset="-122"/>
              </a:rPr>
              <a:t>VB</a:t>
            </a:r>
            <a:r>
              <a:rPr lang="zh-CN" altLang="en-US" sz="2800" dirty="0">
                <a:latin typeface="宋体" panose="02010600030101010101" pitchFamily="2" charset="-122"/>
                <a:ea typeface="宋体" panose="02010600030101010101" pitchFamily="2" charset="-122"/>
              </a:rPr>
              <a:t>环境下开发的软件系统的一个原型在保真度方面比基于纸质的模型高。高保真度原型对于将自己的观点传递给别人和测试技术问题都是有益的。</a:t>
            </a:r>
            <a:endParaRPr lang="en-US" altLang="zh-CN" sz="28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D530100B-336D-4C18-9531-5B246B403084}"/>
              </a:ext>
            </a:extLst>
          </p:cNvPr>
          <p:cNvSpPr txBox="1"/>
          <p:nvPr/>
        </p:nvSpPr>
        <p:spPr>
          <a:xfrm>
            <a:off x="554846" y="3719435"/>
            <a:ext cx="10916219"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    高保真原型的优点就是拥有</a:t>
            </a:r>
            <a:r>
              <a:rPr lang="zh-CN" altLang="en-US" sz="2800" dirty="0">
                <a:solidFill>
                  <a:srgbClr val="FF0000"/>
                </a:solidFill>
                <a:latin typeface="宋体" panose="02010600030101010101" pitchFamily="2" charset="-122"/>
                <a:ea typeface="宋体" panose="02010600030101010101" pitchFamily="2" charset="-122"/>
              </a:rPr>
              <a:t>完整的功能</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完全的交互</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用户驱动</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明确定义的导航架构</a:t>
            </a:r>
            <a:r>
              <a:rPr lang="zh-CN" altLang="en-US" sz="2800" dirty="0">
                <a:latin typeface="宋体" panose="02010600030101010101" pitchFamily="2" charset="-122"/>
                <a:ea typeface="宋体" panose="02010600030101010101" pitchFamily="2" charset="-122"/>
              </a:rPr>
              <a:t>，可以用来探索与测试，能够代表最终产品的观感，对真实产品起到了直观的解释作用。不足之处在于</a:t>
            </a:r>
            <a:r>
              <a:rPr lang="zh-CN" altLang="en-US" sz="2800" dirty="0">
                <a:solidFill>
                  <a:srgbClr val="FF0000"/>
                </a:solidFill>
                <a:latin typeface="宋体" panose="02010600030101010101" pitchFamily="2" charset="-122"/>
                <a:ea typeface="宋体" panose="02010600030101010101" pitchFamily="2" charset="-122"/>
              </a:rPr>
              <a:t>耗时费力</a:t>
            </a:r>
            <a:r>
              <a:rPr lang="zh-CN" altLang="en-US" sz="2800" dirty="0">
                <a:latin typeface="宋体" panose="02010600030101010101" pitchFamily="2" charset="-122"/>
                <a:ea typeface="宋体" panose="02010600030101010101" pitchFamily="2" charset="-122"/>
              </a:rPr>
              <a:t>，对于概念验证来说是</a:t>
            </a:r>
            <a:r>
              <a:rPr lang="zh-CN" altLang="en-US" sz="2800" dirty="0">
                <a:solidFill>
                  <a:srgbClr val="FF0000"/>
                </a:solidFill>
                <a:latin typeface="宋体" panose="02010600030101010101" pitchFamily="2" charset="-122"/>
                <a:ea typeface="宋体" panose="02010600030101010101" pitchFamily="2" charset="-122"/>
              </a:rPr>
              <a:t>效率低下</a:t>
            </a:r>
            <a:r>
              <a:rPr lang="zh-CN" altLang="en-US" sz="2800" dirty="0">
                <a:latin typeface="宋体" panose="02010600030101010101" pitchFamily="2" charset="-122"/>
                <a:ea typeface="宋体" panose="02010600030101010101" pitchFamily="2" charset="-122"/>
              </a:rPr>
              <a:t>的，对于需求获取没有效果</a:t>
            </a:r>
          </a:p>
        </p:txBody>
      </p:sp>
      <p:sp>
        <p:nvSpPr>
          <p:cNvPr id="13" name="矩形 12">
            <a:extLst>
              <a:ext uri="{FF2B5EF4-FFF2-40B4-BE49-F238E27FC236}">
                <a16:creationId xmlns:a16="http://schemas.microsoft.com/office/drawing/2014/main" id="{547FEBB6-87AF-4A2C-9875-95F8F3C6204E}"/>
              </a:ext>
            </a:extLst>
          </p:cNvPr>
          <p:cNvSpPr/>
          <p:nvPr/>
        </p:nvSpPr>
        <p:spPr>
          <a:xfrm rot="5400000">
            <a:off x="5946264" y="-2095799"/>
            <a:ext cx="133381" cy="1091622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7760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高保真原型</a:t>
            </a:r>
            <a:r>
              <a:rPr lang="en-US" altLang="zh-CN" sz="2800" b="1" dirty="0">
                <a:solidFill>
                  <a:srgbClr val="595959"/>
                </a:solidFill>
                <a:latin typeface="幼圆" panose="02010509060101010101" pitchFamily="49" charset="-122"/>
                <a:ea typeface="幼圆" panose="02010509060101010101" pitchFamily="49" charset="-122"/>
              </a:rPr>
              <a:t>——</a:t>
            </a:r>
            <a:r>
              <a:rPr lang="zh-CN" altLang="en-US" sz="2800" b="1" dirty="0">
                <a:solidFill>
                  <a:srgbClr val="595959"/>
                </a:solidFill>
                <a:latin typeface="幼圆" panose="02010509060101010101" pitchFamily="49" charset="-122"/>
                <a:ea typeface="幼圆" panose="02010509060101010101" pitchFamily="49" charset="-122"/>
              </a:rPr>
              <a:t>绘制</a:t>
            </a:r>
          </a:p>
        </p:txBody>
      </p:sp>
      <p:sp>
        <p:nvSpPr>
          <p:cNvPr id="12" name="矩形 11">
            <a:extLst>
              <a:ext uri="{FF2B5EF4-FFF2-40B4-BE49-F238E27FC236}">
                <a16:creationId xmlns:a16="http://schemas.microsoft.com/office/drawing/2014/main"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D25549B-DC4E-486B-BFA2-1155A228F60B}"/>
              </a:ext>
            </a:extLst>
          </p:cNvPr>
          <p:cNvSpPr txBox="1"/>
          <p:nvPr/>
        </p:nvSpPr>
        <p:spPr>
          <a:xfrm>
            <a:off x="2221634" y="6127028"/>
            <a:ext cx="1620957" cy="523220"/>
          </a:xfrm>
          <a:prstGeom prst="rect">
            <a:avLst/>
          </a:prstGeom>
          <a:noFill/>
        </p:spPr>
        <p:txBody>
          <a:bodyPr wrap="none" rtlCol="0">
            <a:spAutoFit/>
          </a:bodyPr>
          <a:lstStyle/>
          <a:p>
            <a:r>
              <a:rPr lang="zh-CN" altLang="en-US" sz="2800" b="1" dirty="0"/>
              <a:t>登陆界面</a:t>
            </a:r>
          </a:p>
        </p:txBody>
      </p:sp>
      <p:sp>
        <p:nvSpPr>
          <p:cNvPr id="15" name="文本框 14">
            <a:extLst>
              <a:ext uri="{FF2B5EF4-FFF2-40B4-BE49-F238E27FC236}">
                <a16:creationId xmlns:a16="http://schemas.microsoft.com/office/drawing/2014/main" id="{A11217EE-180E-4405-B1B9-3B56E3E993FA}"/>
              </a:ext>
            </a:extLst>
          </p:cNvPr>
          <p:cNvSpPr txBox="1"/>
          <p:nvPr/>
        </p:nvSpPr>
        <p:spPr>
          <a:xfrm>
            <a:off x="7761336" y="6127028"/>
            <a:ext cx="1613711" cy="523220"/>
          </a:xfrm>
          <a:prstGeom prst="rect">
            <a:avLst/>
          </a:prstGeom>
          <a:noFill/>
        </p:spPr>
        <p:txBody>
          <a:bodyPr wrap="none" rtlCol="0">
            <a:spAutoFit/>
          </a:bodyPr>
          <a:lstStyle/>
          <a:p>
            <a:r>
              <a:rPr lang="zh-CN" altLang="en-US" sz="2800" b="1" dirty="0"/>
              <a:t>主页界面</a:t>
            </a:r>
          </a:p>
        </p:txBody>
      </p:sp>
      <p:pic>
        <p:nvPicPr>
          <p:cNvPr id="3" name="图片 2">
            <a:extLst>
              <a:ext uri="{FF2B5EF4-FFF2-40B4-BE49-F238E27FC236}">
                <a16:creationId xmlns:a16="http://schemas.microsoft.com/office/drawing/2014/main" id="{EC33F327-CD13-4651-8FFB-606D58DD4AE6}"/>
              </a:ext>
            </a:extLst>
          </p:cNvPr>
          <p:cNvPicPr>
            <a:picLocks noChangeAspect="1"/>
          </p:cNvPicPr>
          <p:nvPr/>
        </p:nvPicPr>
        <p:blipFill rotWithShape="1">
          <a:blip r:embed="rId2">
            <a:extLst>
              <a:ext uri="{28A0092B-C50C-407E-A947-70E740481C1C}">
                <a14:useLocalDpi xmlns:a14="http://schemas.microsoft.com/office/drawing/2010/main" val="0"/>
              </a:ext>
            </a:extLst>
          </a:blip>
          <a:srcRect r="-918" b="14897"/>
          <a:stretch/>
        </p:blipFill>
        <p:spPr>
          <a:xfrm>
            <a:off x="1235037" y="913753"/>
            <a:ext cx="3627162" cy="5015310"/>
          </a:xfrm>
          <a:prstGeom prst="rect">
            <a:avLst/>
          </a:prstGeom>
        </p:spPr>
      </p:pic>
      <p:pic>
        <p:nvPicPr>
          <p:cNvPr id="8" name="图片 7">
            <a:extLst>
              <a:ext uri="{FF2B5EF4-FFF2-40B4-BE49-F238E27FC236}">
                <a16:creationId xmlns:a16="http://schemas.microsoft.com/office/drawing/2014/main" id="{A9A292B3-05D4-4F1A-B52C-F1B7D2BB5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903" y="620713"/>
            <a:ext cx="3914575" cy="5234019"/>
          </a:xfrm>
          <a:prstGeom prst="rect">
            <a:avLst/>
          </a:prstGeom>
        </p:spPr>
      </p:pic>
    </p:spTree>
    <p:extLst>
      <p:ext uri="{BB962C8B-B14F-4D97-AF65-F5344CB8AC3E}">
        <p14:creationId xmlns:p14="http://schemas.microsoft.com/office/powerpoint/2010/main" val="2267461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高保真原型</a:t>
            </a:r>
            <a:r>
              <a:rPr lang="en-US" altLang="zh-CN" sz="2800" b="1" dirty="0">
                <a:solidFill>
                  <a:srgbClr val="595959"/>
                </a:solidFill>
                <a:latin typeface="幼圆" panose="02010509060101010101" pitchFamily="49" charset="-122"/>
                <a:ea typeface="幼圆" panose="02010509060101010101" pitchFamily="49" charset="-122"/>
              </a:rPr>
              <a:t>——</a:t>
            </a:r>
            <a:r>
              <a:rPr lang="zh-CN" altLang="en-US" sz="2800" b="1" dirty="0">
                <a:solidFill>
                  <a:srgbClr val="595959"/>
                </a:solidFill>
                <a:latin typeface="幼圆" panose="02010509060101010101" pitchFamily="49" charset="-122"/>
                <a:ea typeface="幼圆" panose="02010509060101010101" pitchFamily="49" charset="-122"/>
              </a:rPr>
              <a:t>绘制</a:t>
            </a:r>
          </a:p>
        </p:txBody>
      </p:sp>
      <p:sp>
        <p:nvSpPr>
          <p:cNvPr id="12" name="矩形 11">
            <a:extLst>
              <a:ext uri="{FF2B5EF4-FFF2-40B4-BE49-F238E27FC236}">
                <a16:creationId xmlns:a16="http://schemas.microsoft.com/office/drawing/2014/main"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D25549B-DC4E-486B-BFA2-1155A228F60B}"/>
              </a:ext>
            </a:extLst>
          </p:cNvPr>
          <p:cNvSpPr txBox="1"/>
          <p:nvPr/>
        </p:nvSpPr>
        <p:spPr>
          <a:xfrm>
            <a:off x="2030532" y="6033945"/>
            <a:ext cx="1627369" cy="523220"/>
          </a:xfrm>
          <a:prstGeom prst="rect">
            <a:avLst/>
          </a:prstGeom>
          <a:noFill/>
        </p:spPr>
        <p:txBody>
          <a:bodyPr wrap="none" rtlCol="0">
            <a:spAutoFit/>
          </a:bodyPr>
          <a:lstStyle/>
          <a:p>
            <a:r>
              <a:rPr lang="zh-CN" altLang="en-US" sz="2800" b="1" dirty="0"/>
              <a:t>论坛界面</a:t>
            </a:r>
          </a:p>
        </p:txBody>
      </p:sp>
      <p:sp>
        <p:nvSpPr>
          <p:cNvPr id="15" name="文本框 14">
            <a:extLst>
              <a:ext uri="{FF2B5EF4-FFF2-40B4-BE49-F238E27FC236}">
                <a16:creationId xmlns:a16="http://schemas.microsoft.com/office/drawing/2014/main" id="{A11217EE-180E-4405-B1B9-3B56E3E993FA}"/>
              </a:ext>
            </a:extLst>
          </p:cNvPr>
          <p:cNvSpPr txBox="1"/>
          <p:nvPr/>
        </p:nvSpPr>
        <p:spPr>
          <a:xfrm>
            <a:off x="7672389" y="6033945"/>
            <a:ext cx="2348720" cy="523220"/>
          </a:xfrm>
          <a:prstGeom prst="rect">
            <a:avLst/>
          </a:prstGeom>
          <a:noFill/>
        </p:spPr>
        <p:txBody>
          <a:bodyPr wrap="none" rtlCol="0">
            <a:spAutoFit/>
          </a:bodyPr>
          <a:lstStyle/>
          <a:p>
            <a:r>
              <a:rPr lang="zh-CN" altLang="en-US" sz="2800" b="1" dirty="0"/>
              <a:t>课程选择界面</a:t>
            </a:r>
          </a:p>
        </p:txBody>
      </p:sp>
      <p:pic>
        <p:nvPicPr>
          <p:cNvPr id="4" name="图片 3">
            <a:extLst>
              <a:ext uri="{FF2B5EF4-FFF2-40B4-BE49-F238E27FC236}">
                <a16:creationId xmlns:a16="http://schemas.microsoft.com/office/drawing/2014/main" id="{96971758-53D0-4471-9DA6-2D19DDBA0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71" y="913752"/>
            <a:ext cx="3777690" cy="5015310"/>
          </a:xfrm>
          <a:prstGeom prst="rect">
            <a:avLst/>
          </a:prstGeom>
        </p:spPr>
      </p:pic>
      <p:pic>
        <p:nvPicPr>
          <p:cNvPr id="9" name="图片 8">
            <a:extLst>
              <a:ext uri="{FF2B5EF4-FFF2-40B4-BE49-F238E27FC236}">
                <a16:creationId xmlns:a16="http://schemas.microsoft.com/office/drawing/2014/main" id="{E21E8B4A-95E6-431E-94E3-F1F4515E2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936" y="620713"/>
            <a:ext cx="3857625" cy="5308350"/>
          </a:xfrm>
          <a:prstGeom prst="rect">
            <a:avLst/>
          </a:prstGeom>
        </p:spPr>
      </p:pic>
    </p:spTree>
    <p:extLst>
      <p:ext uri="{BB962C8B-B14F-4D97-AF65-F5344CB8AC3E}">
        <p14:creationId xmlns:p14="http://schemas.microsoft.com/office/powerpoint/2010/main" val="372378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06</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2" y="2117013"/>
            <a:ext cx="7012579"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界面原型的评估</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UI Prototype Review</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48</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417773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什么是评估</a:t>
            </a:r>
          </a:p>
        </p:txBody>
      </p:sp>
      <p:sp>
        <p:nvSpPr>
          <p:cNvPr id="2" name="文本框 1">
            <a:extLst>
              <a:ext uri="{FF2B5EF4-FFF2-40B4-BE49-F238E27FC236}">
                <a16:creationId xmlns:a16="http://schemas.microsoft.com/office/drawing/2014/main" id="{1E7726ED-62A1-4CC8-842B-78C13F2F4D87}"/>
              </a:ext>
            </a:extLst>
          </p:cNvPr>
          <p:cNvSpPr txBox="1"/>
          <p:nvPr/>
        </p:nvSpPr>
        <p:spPr>
          <a:xfrm>
            <a:off x="1656522" y="1995774"/>
            <a:ext cx="6686862" cy="2677656"/>
          </a:xfrm>
          <a:prstGeom prst="rect">
            <a:avLst/>
          </a:prstGeom>
          <a:noFill/>
        </p:spPr>
        <p:txBody>
          <a:bodyPr wrap="square" rtlCol="0">
            <a:spAutoFit/>
          </a:bodyPr>
          <a:lstStyle/>
          <a:p>
            <a:r>
              <a:rPr lang="en-US" altLang="zh-CN" sz="2800" b="1" dirty="0">
                <a:solidFill>
                  <a:schemeClr val="bg1">
                    <a:lumMod val="95000"/>
                  </a:schemeClr>
                </a:solidFill>
              </a:rPr>
              <a:t>	</a:t>
            </a:r>
            <a:r>
              <a:rPr lang="zh-CN" altLang="en-US" sz="2800" b="1" dirty="0">
                <a:solidFill>
                  <a:schemeClr val="bg1">
                    <a:lumMod val="95000"/>
                  </a:schemeClr>
                </a:solidFill>
              </a:rPr>
              <a:t>评估是围绕一系列问题而进行的，其目的是检查设计是否能满足用户的需要。其中一些问题涉及产品的高层目标，另一些则是为了更为具体的问题。如：用户是否能找到特定的菜单项？功能是否有用？图象是否吸引人</a:t>
            </a:r>
          </a:p>
        </p:txBody>
      </p:sp>
    </p:spTree>
    <p:extLst>
      <p:ext uri="{BB962C8B-B14F-4D97-AF65-F5344CB8AC3E}">
        <p14:creationId xmlns:p14="http://schemas.microsoft.com/office/powerpoint/2010/main" val="347485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什么是交互设计</a:t>
            </a:r>
          </a:p>
        </p:txBody>
      </p:sp>
      <p:sp>
        <p:nvSpPr>
          <p:cNvPr id="5" name="文本框 4"/>
          <p:cNvSpPr txBox="1"/>
          <p:nvPr/>
        </p:nvSpPr>
        <p:spPr>
          <a:xfrm>
            <a:off x="442849" y="1599196"/>
            <a:ext cx="4358640" cy="4459041"/>
          </a:xfrm>
          <a:prstGeom prst="rect">
            <a:avLst/>
          </a:prstGeom>
          <a:noFill/>
        </p:spPr>
        <p:txBody>
          <a:bodyPr wrap="square" rtlCol="0">
            <a:spAutoFit/>
          </a:bodyPr>
          <a:lstStyle/>
          <a:p>
            <a:pPr>
              <a:lnSpc>
                <a:spcPct val="150000"/>
              </a:lnSpc>
            </a:pPr>
            <a:r>
              <a:rPr lang="zh-CN" altLang="en-US" sz="2400" dirty="0">
                <a:solidFill>
                  <a:srgbClr val="595959"/>
                </a:solidFill>
                <a:latin typeface="微软雅黑" panose="020B0503020204020204" pitchFamily="34" charset="-122"/>
                <a:ea typeface="微软雅黑" panose="020B0503020204020204" pitchFamily="34" charset="-122"/>
              </a:rPr>
              <a:t>       设计交互式产品来支持人们在日常工作中交流和交互的方式。换句话说，就是关于创造用户体验以增强和扩充人们工作、通信及交互的方式。</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交互设计领域的焦点主要集中在实践上，即怎样设计用户体验。</a:t>
            </a:r>
            <a:r>
              <a:rPr lang="en-US" altLang="zh-CN" sz="2400" dirty="0">
                <a:solidFill>
                  <a:srgbClr val="595959"/>
                </a:solidFill>
                <a:latin typeface="微软雅黑" panose="020B0503020204020204" pitchFamily="34" charset="-122"/>
                <a:ea typeface="微软雅黑" panose="020B0503020204020204" pitchFamily="34" charset="-122"/>
              </a:rPr>
              <a:t>[1]</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42849" y="960734"/>
            <a:ext cx="4358640" cy="497957"/>
          </a:xfrm>
          <a:prstGeom prst="rect">
            <a:avLst/>
          </a:prstGeom>
          <a:noFill/>
        </p:spPr>
        <p:txBody>
          <a:bodyPr wrap="square" rtlCol="0">
            <a:spAutoFit/>
          </a:bodyPr>
          <a:lstStyle/>
          <a:p>
            <a:pPr>
              <a:lnSpc>
                <a:spcPct val="120000"/>
              </a:lnSpc>
            </a:pPr>
            <a:r>
              <a:rPr lang="zh-CN" altLang="en-US" sz="2400" b="1" dirty="0">
                <a:solidFill>
                  <a:srgbClr val="595959"/>
                </a:solidFill>
                <a:latin typeface="微软雅黑" panose="020B0503020204020204" pitchFamily="34" charset="-122"/>
                <a:ea typeface="微软雅黑" panose="020B0503020204020204" pitchFamily="34" charset="-122"/>
              </a:rPr>
              <a:t>所谓的交互设计指的是：</a:t>
            </a: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dirty="0"/>
          </a:p>
        </p:txBody>
      </p:sp>
      <p:sp>
        <p:nvSpPr>
          <p:cNvPr id="3" name="灯片编号占位符 2"/>
          <p:cNvSpPr>
            <a:spLocks noGrp="1"/>
          </p:cNvSpPr>
          <p:nvPr>
            <p:ph type="sldNum" sz="quarter" idx="12"/>
          </p:nvPr>
        </p:nvSpPr>
        <p:spPr/>
        <p:txBody>
          <a:bodyPr/>
          <a:lstStyle/>
          <a:p>
            <a:fld id="{FF89BF86-97AE-4B04-9B06-3C0BD16A1870}" type="slidenum">
              <a:rPr lang="zh-CN" altLang="en-US" smtClean="0"/>
              <a:t>5</a:t>
            </a:fld>
            <a:endParaRPr lang="zh-CN" altLang="en-US"/>
          </a:p>
        </p:txBody>
      </p:sp>
      <p:pic>
        <p:nvPicPr>
          <p:cNvPr id="4" name="图片 3"/>
          <p:cNvPicPr>
            <a:picLocks noChangeAspect="1"/>
          </p:cNvPicPr>
          <p:nvPr/>
        </p:nvPicPr>
        <p:blipFill>
          <a:blip r:embed="rId2"/>
          <a:stretch>
            <a:fillRect/>
          </a:stretch>
        </p:blipFill>
        <p:spPr>
          <a:xfrm>
            <a:off x="5525388" y="1458691"/>
            <a:ext cx="5639435" cy="3744585"/>
          </a:xfrm>
          <a:prstGeom prst="rect">
            <a:avLst/>
          </a:prstGeom>
        </p:spPr>
      </p:pic>
    </p:spTree>
    <p:extLst>
      <p:ext uri="{BB962C8B-B14F-4D97-AF65-F5344CB8AC3E}">
        <p14:creationId xmlns:p14="http://schemas.microsoft.com/office/powerpoint/2010/main" val="1344720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为什么要进行评估</a:t>
            </a:r>
          </a:p>
        </p:txBody>
      </p:sp>
      <p:sp>
        <p:nvSpPr>
          <p:cNvPr id="2" name="文本框 1">
            <a:extLst>
              <a:ext uri="{FF2B5EF4-FFF2-40B4-BE49-F238E27FC236}">
                <a16:creationId xmlns:a16="http://schemas.microsoft.com/office/drawing/2014/main" id="{1E7726ED-62A1-4CC8-842B-78C13F2F4D87}"/>
              </a:ext>
            </a:extLst>
          </p:cNvPr>
          <p:cNvSpPr txBox="1"/>
          <p:nvPr/>
        </p:nvSpPr>
        <p:spPr>
          <a:xfrm>
            <a:off x="1656522" y="1995774"/>
            <a:ext cx="6686862" cy="2677656"/>
          </a:xfrm>
          <a:prstGeom prst="rect">
            <a:avLst/>
          </a:prstGeom>
          <a:noFill/>
        </p:spPr>
        <p:txBody>
          <a:bodyPr wrap="square" rtlCol="0">
            <a:spAutoFit/>
          </a:bodyPr>
          <a:lstStyle/>
          <a:p>
            <a:r>
              <a:rPr lang="en-US" altLang="zh-CN" sz="2800" b="1" dirty="0">
                <a:solidFill>
                  <a:schemeClr val="bg1">
                    <a:lumMod val="95000"/>
                  </a:schemeClr>
                </a:solidFill>
              </a:rPr>
              <a:t>	</a:t>
            </a:r>
            <a:r>
              <a:rPr lang="zh-CN" altLang="en-US" sz="2800" b="1" dirty="0">
                <a:solidFill>
                  <a:schemeClr val="bg1">
                    <a:lumMod val="95000"/>
                  </a:schemeClr>
                </a:solidFill>
              </a:rPr>
              <a:t>设计人员不应假设其他人都同自己一样，同样，也不应假设遵循设计指南就足以确保良好的可用性。我们需要进行评估，检查用户能否使用以及是否喜欢这个产品。现在，用户的要求已经远远超过获得一个“可用的”系统</a:t>
            </a:r>
          </a:p>
        </p:txBody>
      </p:sp>
    </p:spTree>
    <p:extLst>
      <p:ext uri="{BB962C8B-B14F-4D97-AF65-F5344CB8AC3E}">
        <p14:creationId xmlns:p14="http://schemas.microsoft.com/office/powerpoint/2010/main" val="1857113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提问环节</a:t>
            </a:r>
          </a:p>
        </p:txBody>
      </p:sp>
      <p:sp>
        <p:nvSpPr>
          <p:cNvPr id="8" name="文本框 7"/>
          <p:cNvSpPr txBox="1"/>
          <p:nvPr/>
        </p:nvSpPr>
        <p:spPr>
          <a:xfrm>
            <a:off x="1825149" y="2785239"/>
            <a:ext cx="10083952" cy="768415"/>
          </a:xfrm>
          <a:prstGeom prst="rect">
            <a:avLst/>
          </a:prstGeom>
          <a:noFill/>
        </p:spPr>
        <p:txBody>
          <a:bodyPr wrap="square" rtlCol="0">
            <a:spAutoFit/>
          </a:bodyPr>
          <a:lstStyle/>
          <a:p>
            <a:pPr>
              <a:lnSpc>
                <a:spcPct val="120000"/>
              </a:lnSpc>
            </a:pPr>
            <a:r>
              <a:rPr lang="zh-CN" altLang="en-US" sz="4000" b="1" dirty="0">
                <a:solidFill>
                  <a:srgbClr val="595959"/>
                </a:solidFill>
                <a:latin typeface="微软雅黑" panose="020B0503020204020204" pitchFamily="34" charset="-122"/>
                <a:ea typeface="微软雅黑" panose="020B0503020204020204" pitchFamily="34" charset="-122"/>
              </a:rPr>
              <a:t>问题四：</a:t>
            </a:r>
          </a:p>
        </p:txBody>
      </p:sp>
      <p:sp>
        <p:nvSpPr>
          <p:cNvPr id="3" name="文本框 2">
            <a:extLst>
              <a:ext uri="{FF2B5EF4-FFF2-40B4-BE49-F238E27FC236}">
                <a16:creationId xmlns:a16="http://schemas.microsoft.com/office/drawing/2014/main" id="{165985C4-1632-47BF-AD59-2A54EEB9D489}"/>
              </a:ext>
            </a:extLst>
          </p:cNvPr>
          <p:cNvSpPr txBox="1"/>
          <p:nvPr/>
        </p:nvSpPr>
        <p:spPr>
          <a:xfrm>
            <a:off x="3956068" y="2846280"/>
            <a:ext cx="7438341" cy="1200329"/>
          </a:xfrm>
          <a:prstGeom prst="rect">
            <a:avLst/>
          </a:prstGeom>
          <a:noFill/>
        </p:spPr>
        <p:txBody>
          <a:bodyPr wrap="square" rtlCol="0">
            <a:spAutoFit/>
          </a:bodyPr>
          <a:lstStyle/>
          <a:p>
            <a:r>
              <a:rPr lang="zh-CN" altLang="en-US" sz="3600" b="1" dirty="0">
                <a:solidFill>
                  <a:srgbClr val="595959"/>
                </a:solidFill>
                <a:latin typeface="微软雅黑" panose="020B0503020204020204" pitchFamily="34" charset="-122"/>
                <a:ea typeface="微软雅黑" panose="020B0503020204020204" pitchFamily="34" charset="-122"/>
              </a:rPr>
              <a:t>对界面原型的评估人员可以有哪些？（至少说出四种）</a:t>
            </a:r>
            <a:endParaRPr lang="zh-CN" altLang="en-US" sz="3600" dirty="0"/>
          </a:p>
        </p:txBody>
      </p:sp>
    </p:spTree>
    <p:extLst>
      <p:ext uri="{BB962C8B-B14F-4D97-AF65-F5344CB8AC3E}">
        <p14:creationId xmlns:p14="http://schemas.microsoft.com/office/powerpoint/2010/main" val="364194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3411" y="388476"/>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评估</a:t>
            </a:r>
            <a:r>
              <a:rPr lang="en-US" altLang="zh-CN" sz="3200" b="1" dirty="0">
                <a:solidFill>
                  <a:schemeClr val="tx1">
                    <a:lumMod val="50000"/>
                    <a:lumOff val="50000"/>
                  </a:schemeClr>
                </a:solidFill>
              </a:rPr>
              <a:t>——</a:t>
            </a:r>
            <a:r>
              <a:rPr lang="zh-CN" altLang="en-US" sz="3200" b="1" dirty="0">
                <a:solidFill>
                  <a:schemeClr val="tx1">
                    <a:lumMod val="50000"/>
                    <a:lumOff val="50000"/>
                  </a:schemeClr>
                </a:solidFill>
              </a:rPr>
              <a:t>测试</a:t>
            </a:r>
          </a:p>
        </p:txBody>
      </p:sp>
      <p:sp>
        <p:nvSpPr>
          <p:cNvPr id="2" name="文本框 1">
            <a:extLst>
              <a:ext uri="{FF2B5EF4-FFF2-40B4-BE49-F238E27FC236}">
                <a16:creationId xmlns:a16="http://schemas.microsoft.com/office/drawing/2014/main" id="{1E7726ED-62A1-4CC8-842B-78C13F2F4D87}"/>
              </a:ext>
            </a:extLst>
          </p:cNvPr>
          <p:cNvSpPr txBox="1"/>
          <p:nvPr/>
        </p:nvSpPr>
        <p:spPr>
          <a:xfrm>
            <a:off x="1673697" y="1992864"/>
            <a:ext cx="6362442" cy="2308324"/>
          </a:xfrm>
          <a:prstGeom prst="rect">
            <a:avLst/>
          </a:prstGeom>
          <a:noFill/>
        </p:spPr>
        <p:txBody>
          <a:bodyPr wrap="square" rtlCol="0">
            <a:spAutoFit/>
          </a:bodyPr>
          <a:lstStyle/>
          <a:p>
            <a:r>
              <a:rPr lang="zh-CN" altLang="en-US" sz="2400" b="1" dirty="0">
                <a:solidFill>
                  <a:schemeClr val="bg1">
                    <a:lumMod val="95000"/>
                  </a:schemeClr>
                </a:solidFill>
              </a:rPr>
              <a:t>如何对界面进行测试和评估？</a:t>
            </a:r>
            <a:endParaRPr lang="en-US" altLang="zh-CN" sz="2400" b="1" dirty="0">
              <a:solidFill>
                <a:schemeClr val="bg1">
                  <a:lumMod val="95000"/>
                </a:schemeClr>
              </a:solidFill>
            </a:endParaRPr>
          </a:p>
          <a:p>
            <a:r>
              <a:rPr lang="en-US" altLang="zh-CN" sz="2400" b="1" dirty="0">
                <a:solidFill>
                  <a:schemeClr val="bg1">
                    <a:lumMod val="95000"/>
                  </a:schemeClr>
                </a:solidFill>
              </a:rPr>
              <a:t>	</a:t>
            </a:r>
            <a:r>
              <a:rPr lang="zh-CN" altLang="en-US" sz="2400" b="1" dirty="0">
                <a:solidFill>
                  <a:schemeClr val="bg1">
                    <a:lumMod val="95000"/>
                  </a:schemeClr>
                </a:solidFill>
              </a:rPr>
              <a:t>选择不同类型的用户（程序员、教师和学生测试代表或其他分类），选择多个测试组进行相关内容测试，如上传下载文档速度、出错率、完成指定功能所花时间、讨论交流模块的满意度等</a:t>
            </a:r>
          </a:p>
        </p:txBody>
      </p:sp>
    </p:spTree>
    <p:extLst>
      <p:ext uri="{BB962C8B-B14F-4D97-AF65-F5344CB8AC3E}">
        <p14:creationId xmlns:p14="http://schemas.microsoft.com/office/powerpoint/2010/main" val="2539741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pic>
        <p:nvPicPr>
          <p:cNvPr id="6" name="图片 5">
            <a:extLst>
              <a:ext uri="{FF2B5EF4-FFF2-40B4-BE49-F238E27FC236}">
                <a16:creationId xmlns:a16="http://schemas.microsoft.com/office/drawing/2014/main" id="{B49F6447-6D21-4C1A-8665-A5FF0C30589B}"/>
              </a:ext>
            </a:extLst>
          </p:cNvPr>
          <p:cNvPicPr>
            <a:picLocks noChangeAspect="1"/>
          </p:cNvPicPr>
          <p:nvPr/>
        </p:nvPicPr>
        <p:blipFill rotWithShape="1">
          <a:blip r:embed="rId2">
            <a:extLst>
              <a:ext uri="{28A0092B-C50C-407E-A947-70E740481C1C}">
                <a14:useLocalDpi xmlns:a14="http://schemas.microsoft.com/office/drawing/2010/main" val="0"/>
              </a:ext>
            </a:extLst>
          </a:blip>
          <a:srcRect l="-1" r="-850" b="20143"/>
          <a:stretch/>
        </p:blipFill>
        <p:spPr>
          <a:xfrm>
            <a:off x="7463656" y="817208"/>
            <a:ext cx="3897901" cy="5223579"/>
          </a:xfrm>
          <a:prstGeom prst="rect">
            <a:avLst/>
          </a:prstGeom>
        </p:spPr>
      </p:pic>
      <p:sp>
        <p:nvSpPr>
          <p:cNvPr id="10" name="文本框 9">
            <a:extLst>
              <a:ext uri="{FF2B5EF4-FFF2-40B4-BE49-F238E27FC236}">
                <a16:creationId xmlns:a16="http://schemas.microsoft.com/office/drawing/2014/main" id="{D06C2A8E-0505-4D9D-9A07-CFA2ECE83AFF}"/>
              </a:ext>
            </a:extLst>
          </p:cNvPr>
          <p:cNvSpPr txBox="1"/>
          <p:nvPr/>
        </p:nvSpPr>
        <p:spPr>
          <a:xfrm>
            <a:off x="707571" y="1860546"/>
            <a:ext cx="5388429" cy="3323987"/>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：询问测试用户对界面排版布局的简洁度、美观程度是否满意。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：测试用户进行登陆功能操作，开发人员记录系统反应时间。</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：测试用户进行注册功能操作，测试功能是否能正常工作</a:t>
            </a:r>
            <a:endParaRPr lang="en-US" altLang="zh-CN" sz="2400" dirty="0">
              <a:solidFill>
                <a:schemeClr val="bg1"/>
              </a:solidFill>
            </a:endParaRPr>
          </a:p>
          <a:p>
            <a:r>
              <a:rPr lang="en-US" altLang="zh-CN" dirty="0"/>
              <a:t>	</a:t>
            </a:r>
          </a:p>
        </p:txBody>
      </p:sp>
    </p:spTree>
    <p:extLst>
      <p:ext uri="{BB962C8B-B14F-4D97-AF65-F5344CB8AC3E}">
        <p14:creationId xmlns:p14="http://schemas.microsoft.com/office/powerpoint/2010/main" val="3836133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sp>
        <p:nvSpPr>
          <p:cNvPr id="10" name="文本框 9">
            <a:extLst>
              <a:ext uri="{FF2B5EF4-FFF2-40B4-BE49-F238E27FC236}">
                <a16:creationId xmlns:a16="http://schemas.microsoft.com/office/drawing/2014/main" id="{D06C2A8E-0505-4D9D-9A07-CFA2ECE83AFF}"/>
              </a:ext>
            </a:extLst>
          </p:cNvPr>
          <p:cNvSpPr txBox="1"/>
          <p:nvPr/>
        </p:nvSpPr>
        <p:spPr>
          <a:xfrm>
            <a:off x="707571" y="1860546"/>
            <a:ext cx="5388429" cy="3323987"/>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：测试用户是否能准确的找到特定的菜单项。</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：测试用户对内容的相关性是否满意</a:t>
            </a:r>
            <a:endParaRPr lang="en-US" altLang="zh-CN" sz="2400" dirty="0">
              <a:solidFill>
                <a:schemeClr val="bg1"/>
              </a:solidFill>
            </a:endParaRPr>
          </a:p>
          <a:p>
            <a:r>
              <a:rPr lang="en-US" altLang="zh-CN" dirty="0"/>
              <a:t>	</a:t>
            </a:r>
          </a:p>
        </p:txBody>
      </p:sp>
      <p:pic>
        <p:nvPicPr>
          <p:cNvPr id="3" name="图片 2">
            <a:extLst>
              <a:ext uri="{FF2B5EF4-FFF2-40B4-BE49-F238E27FC236}">
                <a16:creationId xmlns:a16="http://schemas.microsoft.com/office/drawing/2014/main" id="{5B9C82A9-6D84-4751-B6BB-3B6F5775C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867" y="620711"/>
            <a:ext cx="3262733" cy="5617136"/>
          </a:xfrm>
          <a:prstGeom prst="rect">
            <a:avLst/>
          </a:prstGeom>
        </p:spPr>
      </p:pic>
    </p:spTree>
    <p:extLst>
      <p:ext uri="{BB962C8B-B14F-4D97-AF65-F5344CB8AC3E}">
        <p14:creationId xmlns:p14="http://schemas.microsoft.com/office/powerpoint/2010/main" val="3871237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sp>
        <p:nvSpPr>
          <p:cNvPr id="10" name="文本框 9">
            <a:extLst>
              <a:ext uri="{FF2B5EF4-FFF2-40B4-BE49-F238E27FC236}">
                <a16:creationId xmlns:a16="http://schemas.microsoft.com/office/drawing/2014/main" id="{D06C2A8E-0505-4D9D-9A07-CFA2ECE83AFF}"/>
              </a:ext>
            </a:extLst>
          </p:cNvPr>
          <p:cNvSpPr txBox="1"/>
          <p:nvPr/>
        </p:nvSpPr>
        <p:spPr>
          <a:xfrm>
            <a:off x="707571" y="1860546"/>
            <a:ext cx="5388429" cy="3046988"/>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：测试用户对图片内容的相关性和课程简介是否认可。</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：测试用户能否正确快速的使用查询功能找到其所需课程。</a:t>
            </a:r>
            <a:r>
              <a:rPr lang="en-US" altLang="zh-CN" dirty="0"/>
              <a:t>	</a:t>
            </a:r>
          </a:p>
        </p:txBody>
      </p:sp>
      <p:pic>
        <p:nvPicPr>
          <p:cNvPr id="3" name="图片 2">
            <a:extLst>
              <a:ext uri="{FF2B5EF4-FFF2-40B4-BE49-F238E27FC236}">
                <a16:creationId xmlns:a16="http://schemas.microsoft.com/office/drawing/2014/main" id="{5B23923F-86B5-41BA-917A-EF232C1A6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2338" y="620711"/>
            <a:ext cx="3278330" cy="5667223"/>
          </a:xfrm>
          <a:prstGeom prst="rect">
            <a:avLst/>
          </a:prstGeom>
        </p:spPr>
      </p:pic>
    </p:spTree>
    <p:extLst>
      <p:ext uri="{BB962C8B-B14F-4D97-AF65-F5344CB8AC3E}">
        <p14:creationId xmlns:p14="http://schemas.microsoft.com/office/powerpoint/2010/main" val="3668160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sp>
        <p:nvSpPr>
          <p:cNvPr id="10" name="文本框 9">
            <a:extLst>
              <a:ext uri="{FF2B5EF4-FFF2-40B4-BE49-F238E27FC236}">
                <a16:creationId xmlns:a16="http://schemas.microsoft.com/office/drawing/2014/main" id="{D06C2A8E-0505-4D9D-9A07-CFA2ECE83AFF}"/>
              </a:ext>
            </a:extLst>
          </p:cNvPr>
          <p:cNvSpPr txBox="1"/>
          <p:nvPr/>
        </p:nvSpPr>
        <p:spPr>
          <a:xfrm>
            <a:off x="707571" y="1860546"/>
            <a:ext cx="5388429" cy="3323987"/>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：询问测试用户对界面排版布局的简洁度、美观程度是否满意。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：测试用户对专区图文一致性是否认可。</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：测试用户进行专区搜索功能使用时，对反应时间和结果是否满意。</a:t>
            </a:r>
            <a:endParaRPr lang="en-US" altLang="zh-CN" sz="2400" dirty="0">
              <a:solidFill>
                <a:schemeClr val="bg1"/>
              </a:solidFill>
            </a:endParaRPr>
          </a:p>
          <a:p>
            <a:r>
              <a:rPr lang="en-US" altLang="zh-CN" dirty="0"/>
              <a:t>	</a:t>
            </a:r>
          </a:p>
        </p:txBody>
      </p:sp>
      <p:pic>
        <p:nvPicPr>
          <p:cNvPr id="3" name="图片 2">
            <a:extLst>
              <a:ext uri="{FF2B5EF4-FFF2-40B4-BE49-F238E27FC236}">
                <a16:creationId xmlns:a16="http://schemas.microsoft.com/office/drawing/2014/main" id="{6F09CF0B-7151-4770-BDBC-D77903739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3287" y="620711"/>
            <a:ext cx="3340408" cy="5616575"/>
          </a:xfrm>
          <a:prstGeom prst="rect">
            <a:avLst/>
          </a:prstGeom>
        </p:spPr>
      </p:pic>
    </p:spTree>
    <p:extLst>
      <p:ext uri="{BB962C8B-B14F-4D97-AF65-F5344CB8AC3E}">
        <p14:creationId xmlns:p14="http://schemas.microsoft.com/office/powerpoint/2010/main" val="195264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07</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附录</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Appendix</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57</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2009071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参考文献</a:t>
            </a:r>
          </a:p>
        </p:txBody>
      </p:sp>
      <p:sp>
        <p:nvSpPr>
          <p:cNvPr id="2" name="文本框 1">
            <a:extLst>
              <a:ext uri="{FF2B5EF4-FFF2-40B4-BE49-F238E27FC236}">
                <a16:creationId xmlns:a16="http://schemas.microsoft.com/office/drawing/2014/main" id="{1E7726ED-62A1-4CC8-842B-78C13F2F4D87}"/>
              </a:ext>
            </a:extLst>
          </p:cNvPr>
          <p:cNvSpPr txBox="1"/>
          <p:nvPr/>
        </p:nvSpPr>
        <p:spPr>
          <a:xfrm>
            <a:off x="651256" y="1699238"/>
            <a:ext cx="8977376" cy="3170099"/>
          </a:xfrm>
          <a:prstGeom prst="rect">
            <a:avLst/>
          </a:prstGeom>
          <a:noFill/>
        </p:spPr>
        <p:txBody>
          <a:bodyPr wrap="square" rtlCol="0">
            <a:spAutoFit/>
          </a:bodyPr>
          <a:lstStyle/>
          <a:p>
            <a:r>
              <a:rPr lang="en-US" altLang="zh-CN" sz="2000" b="1" dirty="0">
                <a:solidFill>
                  <a:schemeClr val="bg1">
                    <a:lumMod val="95000"/>
                  </a:schemeClr>
                </a:solidFill>
              </a:rPr>
              <a:t>[1] Jennifer </a:t>
            </a:r>
            <a:r>
              <a:rPr lang="en-US" altLang="zh-CN" sz="2000" b="1" dirty="0" err="1">
                <a:solidFill>
                  <a:schemeClr val="bg1">
                    <a:lumMod val="95000"/>
                  </a:schemeClr>
                </a:solidFill>
              </a:rPr>
              <a:t>Preece,Yvonne</a:t>
            </a:r>
            <a:r>
              <a:rPr lang="en-US" altLang="zh-CN" sz="2000" b="1" dirty="0">
                <a:solidFill>
                  <a:schemeClr val="bg1">
                    <a:lumMod val="95000"/>
                  </a:schemeClr>
                </a:solidFill>
              </a:rPr>
              <a:t> </a:t>
            </a:r>
            <a:r>
              <a:rPr lang="en-US" altLang="zh-CN" sz="2000" b="1" dirty="0" err="1">
                <a:solidFill>
                  <a:schemeClr val="bg1">
                    <a:lumMod val="95000"/>
                  </a:schemeClr>
                </a:solidFill>
              </a:rPr>
              <a:t>Rogers,Helen</a:t>
            </a:r>
            <a:r>
              <a:rPr lang="en-US" altLang="zh-CN" sz="2000" b="1" dirty="0">
                <a:solidFill>
                  <a:schemeClr val="bg1">
                    <a:lumMod val="95000"/>
                  </a:schemeClr>
                </a:solidFill>
              </a:rPr>
              <a:t> Sharp.</a:t>
            </a:r>
            <a:r>
              <a:rPr lang="zh-CN" altLang="en-US" sz="2000" b="1" dirty="0">
                <a:solidFill>
                  <a:schemeClr val="bg1">
                    <a:lumMod val="95000"/>
                  </a:schemeClr>
                </a:solidFill>
              </a:rPr>
              <a:t>交互设计 超越人机交互</a:t>
            </a:r>
            <a:r>
              <a:rPr lang="en-US" altLang="zh-CN" sz="2000" b="1" dirty="0">
                <a:solidFill>
                  <a:schemeClr val="bg1">
                    <a:lumMod val="95000"/>
                  </a:schemeClr>
                </a:solidFill>
              </a:rPr>
              <a:t>[M].</a:t>
            </a:r>
            <a:r>
              <a:rPr lang="zh-CN" altLang="en-US" sz="2000" b="1" dirty="0">
                <a:solidFill>
                  <a:schemeClr val="bg1">
                    <a:lumMod val="95000"/>
                  </a:schemeClr>
                </a:solidFill>
              </a:rPr>
              <a:t>第四版</a:t>
            </a:r>
            <a:r>
              <a:rPr lang="en-US" altLang="zh-CN" sz="2000" b="1" dirty="0">
                <a:solidFill>
                  <a:schemeClr val="bg1">
                    <a:lumMod val="95000"/>
                  </a:schemeClr>
                </a:solidFill>
              </a:rPr>
              <a:t>.</a:t>
            </a:r>
            <a:r>
              <a:rPr lang="zh-CN" altLang="en-US" sz="2000" b="1" dirty="0">
                <a:solidFill>
                  <a:schemeClr val="bg1">
                    <a:lumMod val="95000"/>
                  </a:schemeClr>
                </a:solidFill>
              </a:rPr>
              <a:t>刘伟</a:t>
            </a:r>
            <a:r>
              <a:rPr lang="en-US" altLang="zh-CN" sz="2000" b="1" dirty="0">
                <a:solidFill>
                  <a:schemeClr val="bg1">
                    <a:lumMod val="95000"/>
                  </a:schemeClr>
                </a:solidFill>
              </a:rPr>
              <a:t>,</a:t>
            </a:r>
            <a:r>
              <a:rPr lang="zh-CN" altLang="en-US" sz="2000" b="1" dirty="0">
                <a:solidFill>
                  <a:schemeClr val="bg1">
                    <a:lumMod val="95000"/>
                  </a:schemeClr>
                </a:solidFill>
              </a:rPr>
              <a:t>赵路</a:t>
            </a:r>
            <a:r>
              <a:rPr lang="en-US" altLang="zh-CN" sz="2000" b="1" dirty="0">
                <a:solidFill>
                  <a:schemeClr val="bg1">
                    <a:lumMod val="95000"/>
                  </a:schemeClr>
                </a:solidFill>
              </a:rPr>
              <a:t>,</a:t>
            </a:r>
            <a:r>
              <a:rPr lang="zh-CN" altLang="en-US" sz="2000" b="1" dirty="0">
                <a:solidFill>
                  <a:schemeClr val="bg1">
                    <a:lumMod val="95000"/>
                  </a:schemeClr>
                </a:solidFill>
              </a:rPr>
              <a:t>郭晴</a:t>
            </a:r>
            <a:r>
              <a:rPr lang="en-US" altLang="zh-CN" sz="2000" b="1" dirty="0">
                <a:solidFill>
                  <a:schemeClr val="bg1">
                    <a:lumMod val="95000"/>
                  </a:schemeClr>
                </a:solidFill>
              </a:rPr>
              <a:t>,</a:t>
            </a:r>
            <a:r>
              <a:rPr lang="zh-CN" altLang="en-US" sz="2000" b="1" dirty="0">
                <a:solidFill>
                  <a:schemeClr val="bg1">
                    <a:lumMod val="95000"/>
                  </a:schemeClr>
                </a:solidFill>
              </a:rPr>
              <a:t>厍</a:t>
            </a:r>
            <a:r>
              <a:rPr lang="en-US" altLang="zh-CN" sz="2000" b="1" dirty="0">
                <a:solidFill>
                  <a:schemeClr val="bg1">
                    <a:lumMod val="95000"/>
                  </a:schemeClr>
                </a:solidFill>
              </a:rPr>
              <a:t>(she)</a:t>
            </a:r>
            <a:r>
              <a:rPr lang="zh-CN" altLang="en-US" sz="2000" b="1" dirty="0">
                <a:solidFill>
                  <a:schemeClr val="bg1">
                    <a:lumMod val="95000"/>
                  </a:schemeClr>
                </a:solidFill>
              </a:rPr>
              <a:t>信国</a:t>
            </a:r>
            <a:r>
              <a:rPr lang="en-US" altLang="zh-CN" sz="2000" b="1" dirty="0">
                <a:solidFill>
                  <a:schemeClr val="bg1">
                    <a:lumMod val="95000"/>
                  </a:schemeClr>
                </a:solidFill>
              </a:rPr>
              <a:t>.</a:t>
            </a:r>
            <a:r>
              <a:rPr lang="zh-CN" altLang="en-US" sz="2000" b="1" dirty="0">
                <a:solidFill>
                  <a:schemeClr val="bg1">
                    <a:lumMod val="95000"/>
                  </a:schemeClr>
                </a:solidFill>
              </a:rPr>
              <a:t>北京</a:t>
            </a:r>
            <a:r>
              <a:rPr lang="en-US" altLang="zh-CN" sz="2000" b="1" dirty="0">
                <a:solidFill>
                  <a:schemeClr val="bg1">
                    <a:lumMod val="95000"/>
                  </a:schemeClr>
                </a:solidFill>
              </a:rPr>
              <a:t>:</a:t>
            </a:r>
            <a:r>
              <a:rPr lang="zh-CN" altLang="en-US" sz="2000" b="1" dirty="0">
                <a:solidFill>
                  <a:schemeClr val="bg1">
                    <a:lumMod val="95000"/>
                  </a:schemeClr>
                </a:solidFill>
              </a:rPr>
              <a:t>机械工业出版社，</a:t>
            </a:r>
            <a:r>
              <a:rPr lang="en-US" altLang="zh-CN" sz="2000" b="1" dirty="0">
                <a:solidFill>
                  <a:schemeClr val="bg1">
                    <a:lumMod val="95000"/>
                  </a:schemeClr>
                </a:solidFill>
              </a:rPr>
              <a:t>2018.1</a:t>
            </a:r>
          </a:p>
          <a:p>
            <a:r>
              <a:rPr lang="en-US" altLang="zh-CN" sz="2000" b="1" dirty="0">
                <a:solidFill>
                  <a:schemeClr val="bg1">
                    <a:lumMod val="95000"/>
                  </a:schemeClr>
                </a:solidFill>
              </a:rPr>
              <a:t>[2] Jennifer </a:t>
            </a:r>
            <a:r>
              <a:rPr lang="en-US" altLang="zh-CN" sz="2000" b="1" dirty="0" err="1">
                <a:solidFill>
                  <a:schemeClr val="bg1">
                    <a:lumMod val="95000"/>
                  </a:schemeClr>
                </a:solidFill>
              </a:rPr>
              <a:t>Preece,Yvonne</a:t>
            </a:r>
            <a:r>
              <a:rPr lang="en-US" altLang="zh-CN" sz="2000" b="1" dirty="0">
                <a:solidFill>
                  <a:schemeClr val="bg1">
                    <a:lumMod val="95000"/>
                  </a:schemeClr>
                </a:solidFill>
              </a:rPr>
              <a:t> </a:t>
            </a:r>
            <a:r>
              <a:rPr lang="en-US" altLang="zh-CN" sz="2000" b="1" dirty="0" err="1">
                <a:solidFill>
                  <a:schemeClr val="bg1">
                    <a:lumMod val="95000"/>
                  </a:schemeClr>
                </a:solidFill>
              </a:rPr>
              <a:t>Rogers,Helen</a:t>
            </a:r>
            <a:r>
              <a:rPr lang="en-US" altLang="zh-CN" sz="2000" b="1" dirty="0">
                <a:solidFill>
                  <a:schemeClr val="bg1">
                    <a:lumMod val="95000"/>
                  </a:schemeClr>
                </a:solidFill>
              </a:rPr>
              <a:t> Sharp.</a:t>
            </a:r>
            <a:r>
              <a:rPr lang="zh-CN" altLang="en-US" sz="2000" b="1" dirty="0">
                <a:solidFill>
                  <a:schemeClr val="bg1">
                    <a:lumMod val="95000"/>
                  </a:schemeClr>
                </a:solidFill>
              </a:rPr>
              <a:t>交互设计 超越人机交互</a:t>
            </a:r>
            <a:r>
              <a:rPr lang="en-US" altLang="zh-CN" sz="2000" b="1" dirty="0">
                <a:solidFill>
                  <a:schemeClr val="bg1">
                    <a:lumMod val="95000"/>
                  </a:schemeClr>
                </a:solidFill>
              </a:rPr>
              <a:t>[M].</a:t>
            </a:r>
            <a:r>
              <a:rPr lang="zh-CN" altLang="en-US" sz="2000" b="1" dirty="0">
                <a:solidFill>
                  <a:schemeClr val="bg1">
                    <a:lumMod val="95000"/>
                  </a:schemeClr>
                </a:solidFill>
              </a:rPr>
              <a:t>第一版</a:t>
            </a:r>
            <a:r>
              <a:rPr lang="en-US" altLang="zh-CN" sz="2000" b="1" dirty="0">
                <a:solidFill>
                  <a:schemeClr val="bg1">
                    <a:lumMod val="95000"/>
                  </a:schemeClr>
                </a:solidFill>
              </a:rPr>
              <a:t>.</a:t>
            </a:r>
            <a:r>
              <a:rPr lang="zh-CN" altLang="en-US" sz="2000" b="1" dirty="0">
                <a:solidFill>
                  <a:schemeClr val="bg1">
                    <a:lumMod val="95000"/>
                  </a:schemeClr>
                </a:solidFill>
              </a:rPr>
              <a:t>刘晓晖</a:t>
            </a:r>
            <a:r>
              <a:rPr lang="en-US" altLang="zh-CN" sz="2000" b="1" dirty="0">
                <a:solidFill>
                  <a:schemeClr val="bg1">
                    <a:lumMod val="95000"/>
                  </a:schemeClr>
                </a:solidFill>
              </a:rPr>
              <a:t>,</a:t>
            </a:r>
            <a:r>
              <a:rPr lang="zh-CN" altLang="en-US" sz="2000" b="1" dirty="0">
                <a:solidFill>
                  <a:schemeClr val="bg1">
                    <a:lumMod val="95000"/>
                  </a:schemeClr>
                </a:solidFill>
              </a:rPr>
              <a:t>张景等</a:t>
            </a:r>
            <a:r>
              <a:rPr lang="en-US" altLang="zh-CN" sz="2000" b="1" dirty="0">
                <a:solidFill>
                  <a:schemeClr val="bg1">
                    <a:lumMod val="95000"/>
                  </a:schemeClr>
                </a:solidFill>
              </a:rPr>
              <a:t>.</a:t>
            </a:r>
            <a:r>
              <a:rPr lang="zh-CN" altLang="en-US" sz="2000" b="1" dirty="0">
                <a:solidFill>
                  <a:schemeClr val="bg1">
                    <a:lumMod val="95000"/>
                  </a:schemeClr>
                </a:solidFill>
              </a:rPr>
              <a:t>北京</a:t>
            </a:r>
            <a:r>
              <a:rPr lang="en-US" altLang="zh-CN" sz="2000" b="1" dirty="0">
                <a:solidFill>
                  <a:schemeClr val="bg1">
                    <a:lumMod val="95000"/>
                  </a:schemeClr>
                </a:solidFill>
              </a:rPr>
              <a:t>:</a:t>
            </a:r>
            <a:r>
              <a:rPr lang="zh-CN" altLang="en-US" sz="2000" b="1" dirty="0">
                <a:solidFill>
                  <a:schemeClr val="bg1">
                    <a:lumMod val="95000"/>
                  </a:schemeClr>
                </a:solidFill>
              </a:rPr>
              <a:t>电子工业出版社，</a:t>
            </a:r>
            <a:r>
              <a:rPr lang="en-US" altLang="zh-CN" sz="2000" b="1" dirty="0">
                <a:solidFill>
                  <a:schemeClr val="bg1">
                    <a:lumMod val="95000"/>
                  </a:schemeClr>
                </a:solidFill>
              </a:rPr>
              <a:t>2003.6</a:t>
            </a:r>
          </a:p>
          <a:p>
            <a:r>
              <a:rPr lang="en-US" altLang="zh-CN" sz="2000" b="1" dirty="0">
                <a:solidFill>
                  <a:schemeClr val="bg1">
                    <a:lumMod val="95000"/>
                  </a:schemeClr>
                </a:solidFill>
              </a:rPr>
              <a:t>[3]Karl </a:t>
            </a:r>
            <a:r>
              <a:rPr lang="en-US" altLang="zh-CN" sz="2000" b="1" dirty="0" err="1">
                <a:solidFill>
                  <a:schemeClr val="bg1">
                    <a:lumMod val="95000"/>
                  </a:schemeClr>
                </a:solidFill>
              </a:rPr>
              <a:t>Wiegers,Joy</a:t>
            </a:r>
            <a:r>
              <a:rPr lang="en-US" altLang="zh-CN" sz="2000" b="1" dirty="0">
                <a:solidFill>
                  <a:schemeClr val="bg1">
                    <a:lumMod val="95000"/>
                  </a:schemeClr>
                </a:solidFill>
              </a:rPr>
              <a:t> Beatty.</a:t>
            </a:r>
            <a:r>
              <a:rPr lang="zh-CN" altLang="en-US" sz="2000" b="1" dirty="0">
                <a:solidFill>
                  <a:schemeClr val="bg1">
                    <a:lumMod val="95000"/>
                  </a:schemeClr>
                </a:solidFill>
              </a:rPr>
              <a:t>软件需求</a:t>
            </a:r>
            <a:r>
              <a:rPr lang="en-US" altLang="zh-CN" sz="2000" b="1" dirty="0">
                <a:solidFill>
                  <a:schemeClr val="bg1">
                    <a:lumMod val="95000"/>
                  </a:schemeClr>
                </a:solidFill>
              </a:rPr>
              <a:t>[M].</a:t>
            </a:r>
            <a:r>
              <a:rPr lang="zh-CN" altLang="en-US" sz="2000" b="1" dirty="0">
                <a:solidFill>
                  <a:schemeClr val="bg1">
                    <a:lumMod val="95000"/>
                  </a:schemeClr>
                </a:solidFill>
              </a:rPr>
              <a:t>第三版</a:t>
            </a:r>
            <a:r>
              <a:rPr lang="en-US" altLang="zh-CN" sz="2000" b="1" dirty="0">
                <a:solidFill>
                  <a:schemeClr val="bg1">
                    <a:lumMod val="95000"/>
                  </a:schemeClr>
                </a:solidFill>
              </a:rPr>
              <a:t>.</a:t>
            </a:r>
            <a:r>
              <a:rPr lang="zh-CN" altLang="en-US" sz="2000" b="1" dirty="0">
                <a:solidFill>
                  <a:schemeClr val="bg1">
                    <a:lumMod val="95000"/>
                  </a:schemeClr>
                </a:solidFill>
              </a:rPr>
              <a:t>李忠利</a:t>
            </a:r>
            <a:r>
              <a:rPr lang="en-US" altLang="zh-CN" sz="2000" b="1" dirty="0">
                <a:solidFill>
                  <a:schemeClr val="bg1">
                    <a:lumMod val="95000"/>
                  </a:schemeClr>
                </a:solidFill>
              </a:rPr>
              <a:t>,</a:t>
            </a:r>
            <a:r>
              <a:rPr lang="zh-CN" altLang="en-US" sz="2000" b="1" dirty="0">
                <a:solidFill>
                  <a:schemeClr val="bg1">
                    <a:lumMod val="95000"/>
                  </a:schemeClr>
                </a:solidFill>
              </a:rPr>
              <a:t>李淳</a:t>
            </a:r>
            <a:r>
              <a:rPr lang="en-US" altLang="zh-CN" sz="2000" b="1" dirty="0">
                <a:solidFill>
                  <a:schemeClr val="bg1">
                    <a:lumMod val="95000"/>
                  </a:schemeClr>
                </a:solidFill>
              </a:rPr>
              <a:t>,</a:t>
            </a:r>
            <a:r>
              <a:rPr lang="zh-CN" altLang="en-US" sz="2000" b="1" dirty="0">
                <a:solidFill>
                  <a:schemeClr val="bg1">
                    <a:lumMod val="95000"/>
                  </a:schemeClr>
                </a:solidFill>
              </a:rPr>
              <a:t>霍金健</a:t>
            </a:r>
            <a:r>
              <a:rPr lang="en-US" altLang="zh-CN" sz="2000" b="1" dirty="0">
                <a:solidFill>
                  <a:schemeClr val="bg1">
                    <a:lumMod val="95000"/>
                  </a:schemeClr>
                </a:solidFill>
              </a:rPr>
              <a:t>,</a:t>
            </a:r>
            <a:r>
              <a:rPr lang="zh-CN" altLang="en-US" sz="2000" b="1" dirty="0">
                <a:solidFill>
                  <a:schemeClr val="bg1">
                    <a:lumMod val="95000"/>
                  </a:schemeClr>
                </a:solidFill>
              </a:rPr>
              <a:t>孔晨辉</a:t>
            </a:r>
            <a:r>
              <a:rPr lang="en-US" altLang="zh-CN" sz="2000" b="1" dirty="0">
                <a:solidFill>
                  <a:schemeClr val="bg1">
                    <a:lumMod val="95000"/>
                  </a:schemeClr>
                </a:solidFill>
              </a:rPr>
              <a:t>.</a:t>
            </a:r>
            <a:r>
              <a:rPr lang="zh-CN" altLang="en-US" sz="2000" b="1" dirty="0">
                <a:solidFill>
                  <a:schemeClr val="bg1">
                    <a:lumMod val="95000"/>
                  </a:schemeClr>
                </a:solidFill>
              </a:rPr>
              <a:t>北京</a:t>
            </a:r>
            <a:r>
              <a:rPr lang="en-US" altLang="zh-CN" sz="2000" b="1" dirty="0">
                <a:solidFill>
                  <a:schemeClr val="bg1">
                    <a:lumMod val="95000"/>
                  </a:schemeClr>
                </a:solidFill>
              </a:rPr>
              <a:t>:</a:t>
            </a:r>
            <a:r>
              <a:rPr lang="zh-CN" altLang="en-US" sz="2000" b="1" dirty="0">
                <a:solidFill>
                  <a:schemeClr val="bg1">
                    <a:lumMod val="95000"/>
                  </a:schemeClr>
                </a:solidFill>
              </a:rPr>
              <a:t>清华大学出版社，</a:t>
            </a:r>
            <a:r>
              <a:rPr lang="en-US" altLang="zh-CN" sz="2000" b="1" dirty="0">
                <a:solidFill>
                  <a:schemeClr val="bg1">
                    <a:lumMod val="95000"/>
                  </a:schemeClr>
                </a:solidFill>
              </a:rPr>
              <a:t>2017.11</a:t>
            </a:r>
          </a:p>
          <a:p>
            <a:r>
              <a:rPr lang="en-US" altLang="zh-CN" sz="2000" b="1" dirty="0">
                <a:solidFill>
                  <a:schemeClr val="bg1">
                    <a:lumMod val="95000"/>
                  </a:schemeClr>
                </a:solidFill>
              </a:rPr>
              <a:t>[4]</a:t>
            </a:r>
            <a:r>
              <a:rPr lang="zh-CN" altLang="en-US" sz="2000" b="1" dirty="0">
                <a:solidFill>
                  <a:schemeClr val="bg1">
                    <a:lumMod val="95000"/>
                  </a:schemeClr>
                </a:solidFill>
              </a:rPr>
              <a:t>交互设计评估</a:t>
            </a:r>
            <a:r>
              <a:rPr lang="en-US" altLang="zh-CN" sz="2000" b="1" dirty="0">
                <a:solidFill>
                  <a:schemeClr val="bg1">
                    <a:lumMod val="95000"/>
                  </a:schemeClr>
                </a:solidFill>
              </a:rPr>
              <a:t>——[</a:t>
            </a:r>
            <a:r>
              <a:rPr lang="zh-CN" altLang="en-US" sz="2000" b="1" dirty="0">
                <a:solidFill>
                  <a:schemeClr val="bg1">
                    <a:lumMod val="95000"/>
                  </a:schemeClr>
                </a:solidFill>
              </a:rPr>
              <a:t>古木宋乔</a:t>
            </a:r>
            <a:r>
              <a:rPr lang="en-US" altLang="zh-CN" sz="2000" b="1" dirty="0">
                <a:solidFill>
                  <a:schemeClr val="bg1">
                    <a:lumMod val="95000"/>
                  </a:schemeClr>
                </a:solidFill>
              </a:rPr>
              <a:t>]</a:t>
            </a:r>
            <a:r>
              <a:rPr lang="en-US" altLang="zh-CN" sz="2000" b="1" dirty="0">
                <a:solidFill>
                  <a:schemeClr val="bg1">
                    <a:lumMod val="95000"/>
                  </a:schemeClr>
                </a:solidFill>
                <a:hlinkClick r:id="rId2"/>
              </a:rPr>
              <a:t> </a:t>
            </a:r>
            <a:r>
              <a:rPr lang="en-US" altLang="zh-CN" sz="2000" b="1" dirty="0">
                <a:solidFill>
                  <a:schemeClr val="bg1">
                    <a:lumMod val="95000"/>
                  </a:schemeClr>
                </a:solidFill>
                <a:hlinkClick r:id="rId2"/>
              </a:rPr>
              <a:t>https://wenku.baidu.com/view/56f7f9dc6edb6f1afe001f96.html</a:t>
            </a:r>
            <a:r>
              <a:rPr lang="zh-CN" altLang="en-US" sz="2000" b="1" dirty="0">
                <a:solidFill>
                  <a:schemeClr val="bg1">
                    <a:lumMod val="95000"/>
                  </a:schemeClr>
                </a:solidFill>
              </a:rPr>
              <a:t>，</a:t>
            </a:r>
            <a:r>
              <a:rPr lang="en-US" altLang="zh-CN" sz="2000" b="1" dirty="0">
                <a:solidFill>
                  <a:schemeClr val="bg1">
                    <a:lumMod val="95000"/>
                  </a:schemeClr>
                </a:solidFill>
              </a:rPr>
              <a:t>2018-11-04</a:t>
            </a:r>
          </a:p>
          <a:p>
            <a:endParaRPr lang="en-US" altLang="zh-CN" sz="2000" b="1" dirty="0">
              <a:solidFill>
                <a:schemeClr val="bg1">
                  <a:lumMod val="95000"/>
                </a:schemeClr>
              </a:solidFill>
            </a:endParaRPr>
          </a:p>
          <a:p>
            <a:endParaRPr lang="en-US" altLang="zh-CN" sz="2000" b="1" dirty="0">
              <a:solidFill>
                <a:schemeClr val="bg1">
                  <a:lumMod val="95000"/>
                </a:schemeClr>
              </a:solidFill>
            </a:endParaRPr>
          </a:p>
        </p:txBody>
      </p:sp>
    </p:spTree>
    <p:extLst>
      <p:ext uri="{BB962C8B-B14F-4D97-AF65-F5344CB8AC3E}">
        <p14:creationId xmlns:p14="http://schemas.microsoft.com/office/powerpoint/2010/main" val="2542734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绩效</a:t>
            </a:r>
          </a:p>
        </p:txBody>
      </p:sp>
      <p:sp>
        <p:nvSpPr>
          <p:cNvPr id="2" name="文本框 1">
            <a:extLst>
              <a:ext uri="{FF2B5EF4-FFF2-40B4-BE49-F238E27FC236}">
                <a16:creationId xmlns:a16="http://schemas.microsoft.com/office/drawing/2014/main" id="{1E7726ED-62A1-4CC8-842B-78C13F2F4D87}"/>
              </a:ext>
            </a:extLst>
          </p:cNvPr>
          <p:cNvSpPr txBox="1"/>
          <p:nvPr/>
        </p:nvSpPr>
        <p:spPr>
          <a:xfrm>
            <a:off x="651256" y="1699238"/>
            <a:ext cx="8977376" cy="3477875"/>
          </a:xfrm>
          <a:prstGeom prst="rect">
            <a:avLst/>
          </a:prstGeom>
          <a:noFill/>
        </p:spPr>
        <p:txBody>
          <a:bodyPr wrap="square" rtlCol="0">
            <a:spAutoFit/>
          </a:bodyPr>
          <a:lstStyle/>
          <a:p>
            <a:r>
              <a:rPr lang="zh-CN" altLang="en-US" sz="2000" b="1" dirty="0">
                <a:solidFill>
                  <a:schemeClr val="bg1">
                    <a:lumMod val="95000"/>
                  </a:schemeClr>
                </a:solidFill>
              </a:rPr>
              <a:t>工作分工：</a:t>
            </a:r>
          </a:p>
          <a:p>
            <a:r>
              <a:rPr lang="zh-CN" altLang="en-US" sz="2000" b="1" dirty="0">
                <a:solidFill>
                  <a:schemeClr val="bg1">
                    <a:lumMod val="95000"/>
                  </a:schemeClr>
                </a:solidFill>
              </a:rPr>
              <a:t>沈启航</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1</a:t>
            </a:r>
            <a:r>
              <a:rPr lang="zh-CN" altLang="en-US" sz="2000" b="1" dirty="0">
                <a:solidFill>
                  <a:schemeClr val="bg1">
                    <a:lumMod val="95000"/>
                  </a:schemeClr>
                </a:solidFill>
              </a:rPr>
              <a:t>），</a:t>
            </a:r>
            <a:r>
              <a:rPr lang="en-US" altLang="zh-CN" sz="2000" b="1" dirty="0">
                <a:solidFill>
                  <a:schemeClr val="bg1">
                    <a:lumMod val="95000"/>
                  </a:schemeClr>
                </a:solidFill>
              </a:rPr>
              <a:t>PPT</a:t>
            </a:r>
            <a:r>
              <a:rPr lang="zh-CN" altLang="en-US" sz="2000" b="1" dirty="0">
                <a:solidFill>
                  <a:schemeClr val="bg1">
                    <a:lumMod val="95000"/>
                  </a:schemeClr>
                </a:solidFill>
              </a:rPr>
              <a:t>整合，出题；</a:t>
            </a:r>
          </a:p>
          <a:p>
            <a:r>
              <a:rPr lang="zh-CN" altLang="en-US" sz="2000" b="1" dirty="0">
                <a:solidFill>
                  <a:schemeClr val="bg1">
                    <a:lumMod val="95000"/>
                  </a:schemeClr>
                </a:solidFill>
              </a:rPr>
              <a:t>叶柏成</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2,3</a:t>
            </a:r>
            <a:r>
              <a:rPr lang="zh-CN" altLang="en-US" sz="2000" b="1" dirty="0">
                <a:solidFill>
                  <a:schemeClr val="bg1">
                    <a:lumMod val="95000"/>
                  </a:schemeClr>
                </a:solidFill>
              </a:rPr>
              <a:t>）；</a:t>
            </a:r>
          </a:p>
          <a:p>
            <a:r>
              <a:rPr lang="zh-CN" altLang="en-US" sz="2000" b="1" dirty="0">
                <a:solidFill>
                  <a:schemeClr val="bg1">
                    <a:lumMod val="95000"/>
                  </a:schemeClr>
                </a:solidFill>
              </a:rPr>
              <a:t>杨以恒</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5</a:t>
            </a:r>
            <a:r>
              <a:rPr lang="zh-CN" altLang="en-US" sz="2000" b="1" dirty="0">
                <a:solidFill>
                  <a:schemeClr val="bg1">
                    <a:lumMod val="95000"/>
                  </a:schemeClr>
                </a:solidFill>
              </a:rPr>
              <a:t>），界面设计；</a:t>
            </a:r>
          </a:p>
          <a:p>
            <a:r>
              <a:rPr lang="zh-CN" altLang="en-US" sz="2000" b="1" dirty="0">
                <a:solidFill>
                  <a:schemeClr val="bg1">
                    <a:lumMod val="95000"/>
                  </a:schemeClr>
                </a:solidFill>
              </a:rPr>
              <a:t>徐哲远</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7</a:t>
            </a:r>
            <a:r>
              <a:rPr lang="zh-CN" altLang="en-US" sz="2000" b="1" dirty="0">
                <a:solidFill>
                  <a:schemeClr val="bg1">
                    <a:lumMod val="95000"/>
                  </a:schemeClr>
                </a:solidFill>
              </a:rPr>
              <a:t>）；</a:t>
            </a:r>
          </a:p>
          <a:p>
            <a:r>
              <a:rPr lang="zh-CN" altLang="en-US" sz="2000" b="1" dirty="0">
                <a:solidFill>
                  <a:schemeClr val="bg1">
                    <a:lumMod val="95000"/>
                  </a:schemeClr>
                </a:solidFill>
              </a:rPr>
              <a:t>骆佳俊</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4</a:t>
            </a:r>
            <a:r>
              <a:rPr lang="zh-CN" altLang="en-US" sz="2000" b="1" dirty="0">
                <a:solidFill>
                  <a:schemeClr val="bg1">
                    <a:lumMod val="95000"/>
                  </a:schemeClr>
                </a:solidFill>
              </a:rPr>
              <a:t>）；</a:t>
            </a:r>
          </a:p>
          <a:p>
            <a:endParaRPr lang="zh-CN" altLang="en-US" sz="2000" b="1" dirty="0">
              <a:solidFill>
                <a:schemeClr val="bg1">
                  <a:lumMod val="95000"/>
                </a:schemeClr>
              </a:solidFill>
            </a:endParaRPr>
          </a:p>
          <a:p>
            <a:endParaRPr lang="zh-CN" altLang="en-US" sz="2000" b="1" dirty="0">
              <a:solidFill>
                <a:schemeClr val="bg1">
                  <a:lumMod val="95000"/>
                </a:schemeClr>
              </a:solidFill>
            </a:endParaRPr>
          </a:p>
          <a:p>
            <a:r>
              <a:rPr lang="zh-CN" altLang="en-US" sz="2000" b="1" dirty="0">
                <a:solidFill>
                  <a:schemeClr val="bg1">
                    <a:lumMod val="95000"/>
                  </a:schemeClr>
                </a:solidFill>
              </a:rPr>
              <a:t>绩效（</a:t>
            </a:r>
            <a:r>
              <a:rPr lang="en-US" altLang="zh-CN" sz="2000" b="1" dirty="0">
                <a:solidFill>
                  <a:schemeClr val="bg1">
                    <a:lumMod val="95000"/>
                  </a:schemeClr>
                </a:solidFill>
              </a:rPr>
              <a:t>10</a:t>
            </a:r>
            <a:r>
              <a:rPr lang="zh-CN" altLang="en-US" sz="2000" b="1" dirty="0">
                <a:solidFill>
                  <a:schemeClr val="bg1">
                    <a:lumMod val="95000"/>
                  </a:schemeClr>
                </a:solidFill>
              </a:rPr>
              <a:t>分制）：</a:t>
            </a:r>
          </a:p>
          <a:p>
            <a:r>
              <a:rPr lang="zh-CN" altLang="en-US" sz="2000" b="1" dirty="0">
                <a:solidFill>
                  <a:schemeClr val="bg1">
                    <a:lumMod val="95000"/>
                  </a:schemeClr>
                </a:solidFill>
              </a:rPr>
              <a:t>沈启航 </a:t>
            </a:r>
            <a:r>
              <a:rPr lang="en-US" altLang="zh-CN" sz="2000" b="1" dirty="0">
                <a:solidFill>
                  <a:schemeClr val="bg1">
                    <a:lumMod val="95000"/>
                  </a:schemeClr>
                </a:solidFill>
              </a:rPr>
              <a:t>9.5 </a:t>
            </a:r>
            <a:r>
              <a:rPr lang="zh-CN" altLang="en-US" sz="2000" b="1" dirty="0">
                <a:solidFill>
                  <a:schemeClr val="bg1">
                    <a:lumMod val="95000"/>
                  </a:schemeClr>
                </a:solidFill>
              </a:rPr>
              <a:t>叶柏成</a:t>
            </a:r>
            <a:r>
              <a:rPr lang="en-US" altLang="zh-CN" sz="2000" b="1">
                <a:solidFill>
                  <a:schemeClr val="bg1">
                    <a:lumMod val="95000"/>
                  </a:schemeClr>
                </a:solidFill>
              </a:rPr>
              <a:t>7.9 </a:t>
            </a:r>
            <a:r>
              <a:rPr lang="zh-CN" altLang="en-US" sz="2000" b="1" dirty="0">
                <a:solidFill>
                  <a:schemeClr val="bg1">
                    <a:lumMod val="95000"/>
                  </a:schemeClr>
                </a:solidFill>
              </a:rPr>
              <a:t>杨以恒</a:t>
            </a:r>
            <a:r>
              <a:rPr lang="en-US" altLang="zh-CN" sz="2000" b="1" dirty="0">
                <a:solidFill>
                  <a:schemeClr val="bg1">
                    <a:lumMod val="95000"/>
                  </a:schemeClr>
                </a:solidFill>
              </a:rPr>
              <a:t>9.3 </a:t>
            </a:r>
            <a:r>
              <a:rPr lang="zh-CN" altLang="en-US" sz="2000" b="1" dirty="0">
                <a:solidFill>
                  <a:schemeClr val="bg1">
                    <a:lumMod val="95000"/>
                  </a:schemeClr>
                </a:solidFill>
              </a:rPr>
              <a:t>徐哲远</a:t>
            </a:r>
            <a:r>
              <a:rPr lang="en-US" altLang="zh-CN" sz="2000" b="1" dirty="0">
                <a:solidFill>
                  <a:schemeClr val="bg1">
                    <a:lumMod val="95000"/>
                  </a:schemeClr>
                </a:solidFill>
              </a:rPr>
              <a:t>9.2 </a:t>
            </a:r>
            <a:r>
              <a:rPr lang="zh-CN" altLang="en-US" sz="2000" b="1" dirty="0">
                <a:solidFill>
                  <a:schemeClr val="bg1">
                    <a:lumMod val="95000"/>
                  </a:schemeClr>
                </a:solidFill>
              </a:rPr>
              <a:t>骆佳俊</a:t>
            </a:r>
            <a:r>
              <a:rPr lang="en-US" altLang="zh-CN" sz="2000" b="1" dirty="0">
                <a:solidFill>
                  <a:schemeClr val="bg1">
                    <a:lumMod val="95000"/>
                  </a:schemeClr>
                </a:solidFill>
              </a:rPr>
              <a:t>9.4 </a:t>
            </a:r>
          </a:p>
          <a:p>
            <a:endParaRPr lang="en-US" altLang="zh-CN" sz="2000" b="1" dirty="0">
              <a:solidFill>
                <a:schemeClr val="bg1">
                  <a:lumMod val="95000"/>
                </a:schemeClr>
              </a:solidFill>
            </a:endParaRPr>
          </a:p>
        </p:txBody>
      </p:sp>
    </p:spTree>
    <p:extLst>
      <p:ext uri="{BB962C8B-B14F-4D97-AF65-F5344CB8AC3E}">
        <p14:creationId xmlns:p14="http://schemas.microsoft.com/office/powerpoint/2010/main" val="3837389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交互设计与人机交互</a:t>
            </a:r>
          </a:p>
        </p:txBody>
      </p:sp>
      <p:sp>
        <p:nvSpPr>
          <p:cNvPr id="9" name="文本框 8"/>
          <p:cNvSpPr txBox="1"/>
          <p:nvPr/>
        </p:nvSpPr>
        <p:spPr>
          <a:xfrm>
            <a:off x="7650480" y="1211394"/>
            <a:ext cx="4358640" cy="3970318"/>
          </a:xfrm>
          <a:prstGeom prst="rect">
            <a:avLst/>
          </a:prstGeom>
          <a:noFill/>
        </p:spPr>
        <p:txBody>
          <a:bodyPr wrap="square" rtlCol="0">
            <a:spAutoFit/>
          </a:bodyPr>
          <a:lstStyle/>
          <a:p>
            <a:pPr>
              <a:lnSpc>
                <a:spcPct val="150000"/>
              </a:lnSpc>
            </a:pPr>
            <a:r>
              <a:rPr lang="zh-CN" altLang="en-US" sz="2800" dirty="0">
                <a:solidFill>
                  <a:srgbClr val="595959"/>
                </a:solidFill>
                <a:latin typeface="微软雅黑" panose="020B0503020204020204" pitchFamily="34" charset="-122"/>
                <a:ea typeface="微软雅黑" panose="020B0503020204020204" pitchFamily="34" charset="-122"/>
              </a:rPr>
              <a:t>       人机交互作为交互设计中的一支，更关注于设计、计算和实现用户所使用的计算机交互系统以及对系统周围主要环境的研究。</a:t>
            </a:r>
            <a:r>
              <a:rPr lang="en-US" altLang="zh-CN" sz="2800" dirty="0">
                <a:solidFill>
                  <a:srgbClr val="595959"/>
                </a:solidFill>
                <a:latin typeface="微软雅黑" panose="020B0503020204020204" pitchFamily="34" charset="-122"/>
                <a:ea typeface="微软雅黑" panose="020B0503020204020204" pitchFamily="34" charset="-122"/>
              </a:rPr>
              <a:t>[1]</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6</a:t>
            </a:fld>
            <a:endParaRPr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1394"/>
            <a:ext cx="7047594" cy="4621288"/>
          </a:xfrm>
          <a:prstGeom prst="rect">
            <a:avLst/>
          </a:prstGeom>
        </p:spPr>
      </p:pic>
    </p:spTree>
    <p:extLst>
      <p:ext uri="{BB962C8B-B14F-4D97-AF65-F5344CB8AC3E}">
        <p14:creationId xmlns:p14="http://schemas.microsoft.com/office/powerpoint/2010/main" val="53249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096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48667" y="2728153"/>
            <a:ext cx="2112985" cy="1200329"/>
          </a:xfrm>
          <a:prstGeom prst="rect">
            <a:avLst/>
          </a:prstGeom>
          <a:noFill/>
        </p:spPr>
        <p:txBody>
          <a:bodyPr wrap="square" rtlCol="0">
            <a:spAutoFit/>
          </a:bodyPr>
          <a:lstStyle/>
          <a:p>
            <a:r>
              <a:rPr lang="zh-CN" altLang="en-US" sz="7200" b="1" dirty="0">
                <a:solidFill>
                  <a:schemeClr val="bg1"/>
                </a:solidFill>
                <a:latin typeface="幼圆" panose="02010509060101010101" pitchFamily="49" charset="-122"/>
                <a:ea typeface="幼圆" panose="02010509060101010101" pitchFamily="49" charset="-122"/>
              </a:rPr>
              <a:t>谢谢</a:t>
            </a:r>
          </a:p>
        </p:txBody>
      </p:sp>
      <p:sp>
        <p:nvSpPr>
          <p:cNvPr id="4" name="文本框 3"/>
          <p:cNvSpPr txBox="1"/>
          <p:nvPr/>
        </p:nvSpPr>
        <p:spPr>
          <a:xfrm>
            <a:off x="6036366" y="2728153"/>
            <a:ext cx="2132863" cy="1200329"/>
          </a:xfrm>
          <a:prstGeom prst="rect">
            <a:avLst/>
          </a:prstGeom>
          <a:noFill/>
        </p:spPr>
        <p:txBody>
          <a:bodyPr wrap="square" rtlCol="0">
            <a:spAutoFit/>
          </a:bodyPr>
          <a:lstStyle/>
          <a:p>
            <a:r>
              <a:rPr lang="zh-CN" altLang="en-US" sz="7200" b="1" dirty="0">
                <a:solidFill>
                  <a:srgbClr val="DB5355"/>
                </a:solidFill>
                <a:latin typeface="幼圆" panose="02010509060101010101" pitchFamily="49" charset="-122"/>
                <a:ea typeface="幼圆" panose="02010509060101010101" pitchFamily="49" charset="-122"/>
              </a:rPr>
              <a:t>观看</a:t>
            </a:r>
          </a:p>
        </p:txBody>
      </p:sp>
      <p:sp>
        <p:nvSpPr>
          <p:cNvPr id="5" name="文本框 4"/>
          <p:cNvSpPr txBox="1"/>
          <p:nvPr/>
        </p:nvSpPr>
        <p:spPr>
          <a:xfrm>
            <a:off x="7163431" y="5789691"/>
            <a:ext cx="3936266" cy="461665"/>
          </a:xfrm>
          <a:prstGeom prst="rect">
            <a:avLst/>
          </a:prstGeom>
          <a:noFill/>
        </p:spPr>
        <p:txBody>
          <a:bodyPr wrap="square" rtlCol="0">
            <a:spAutoFit/>
          </a:bodyPr>
          <a:lstStyle/>
          <a:p>
            <a:pPr algn="r"/>
            <a:r>
              <a:rPr lang="en-US" altLang="zh-CN" sz="2400" b="1" dirty="0">
                <a:solidFill>
                  <a:srgbClr val="595959"/>
                </a:solidFill>
                <a:latin typeface="幼圆" panose="02010509060101010101" pitchFamily="49" charset="-122"/>
                <a:ea typeface="幼圆" panose="02010509060101010101" pitchFamily="49" charset="-122"/>
              </a:rPr>
              <a:t>PRD2018-G03</a:t>
            </a:r>
            <a:endParaRPr lang="zh-CN" altLang="en-US" sz="2400" b="1" dirty="0">
              <a:solidFill>
                <a:srgbClr val="595959"/>
              </a:solidFill>
              <a:latin typeface="幼圆" panose="02010509060101010101" pitchFamily="49" charset="-122"/>
              <a:ea typeface="幼圆" panose="02010509060101010101" pitchFamily="49" charset="-122"/>
            </a:endParaRPr>
          </a:p>
        </p:txBody>
      </p:sp>
      <p:sp>
        <p:nvSpPr>
          <p:cNvPr id="6" name="日期占位符 5"/>
          <p:cNvSpPr>
            <a:spLocks noGrp="1"/>
          </p:cNvSpPr>
          <p:nvPr>
            <p:ph type="dt" sz="half" idx="10"/>
          </p:nvPr>
        </p:nvSpPr>
        <p:spPr/>
        <p:txBody>
          <a:bodyPr/>
          <a:lstStyle/>
          <a:p>
            <a:fld id="{4FAC42B4-778B-448F-BA21-AAF197906723}" type="datetime1">
              <a:rPr lang="zh-CN" altLang="en-US" smtClean="0"/>
              <a:t>2018/11/4</a:t>
            </a:fld>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60</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交互设计的一般步骤</a:t>
            </a:r>
          </a:p>
        </p:txBody>
      </p:sp>
      <p:sp>
        <p:nvSpPr>
          <p:cNvPr id="9" name="文本框 8"/>
          <p:cNvSpPr txBox="1"/>
          <p:nvPr/>
        </p:nvSpPr>
        <p:spPr>
          <a:xfrm>
            <a:off x="457200" y="620713"/>
            <a:ext cx="11439144" cy="5816977"/>
          </a:xfrm>
          <a:prstGeom prst="rect">
            <a:avLst/>
          </a:prstGeom>
          <a:noFill/>
        </p:spPr>
        <p:txBody>
          <a:bodyPr wrap="square" rtlCol="0">
            <a:spAutoFit/>
          </a:bodyPr>
          <a:lstStyle/>
          <a:p>
            <a:pPr>
              <a:lnSpc>
                <a:spcPct val="150000"/>
              </a:lnSpc>
            </a:pPr>
            <a:r>
              <a:rPr lang="en-US" altLang="zh-CN" sz="2800" dirty="0">
                <a:solidFill>
                  <a:srgbClr val="595959"/>
                </a:solidFill>
                <a:latin typeface="微软雅黑" panose="020B0503020204020204" pitchFamily="34" charset="-122"/>
                <a:ea typeface="微软雅黑" panose="020B0503020204020204" pitchFamily="34" charset="-122"/>
              </a:rPr>
              <a:t>1.</a:t>
            </a:r>
            <a:r>
              <a:rPr lang="zh-CN" altLang="en-US" sz="2800" dirty="0">
                <a:solidFill>
                  <a:srgbClr val="595959"/>
                </a:solidFill>
                <a:latin typeface="微软雅黑" panose="020B0503020204020204" pitchFamily="34" charset="-122"/>
                <a:ea typeface="微软雅黑" panose="020B0503020204020204" pitchFamily="34" charset="-122"/>
              </a:rPr>
              <a:t>建立需求</a:t>
            </a:r>
            <a:endParaRPr lang="en-US" altLang="zh-CN" sz="28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尽可能地</a:t>
            </a:r>
            <a:r>
              <a:rPr lang="zh-CN" altLang="en-US" sz="2400" dirty="0">
                <a:solidFill>
                  <a:srgbClr val="FF0000"/>
                </a:solidFill>
                <a:latin typeface="微软雅黑" panose="020B0503020204020204" pitchFamily="34" charset="-122"/>
                <a:ea typeface="微软雅黑" panose="020B0503020204020204" pitchFamily="34" charset="-122"/>
              </a:rPr>
              <a:t>理解用户、用户的工作与工作的情景</a:t>
            </a:r>
            <a:r>
              <a:rPr lang="zh-CN" altLang="en-US" sz="2400" dirty="0">
                <a:solidFill>
                  <a:srgbClr val="595959"/>
                </a:solidFill>
                <a:latin typeface="微软雅黑" panose="020B0503020204020204" pitchFamily="34" charset="-122"/>
                <a:ea typeface="微软雅黑" panose="020B0503020204020204" pitchFamily="34" charset="-122"/>
              </a:rPr>
              <a:t>。同时</a:t>
            </a:r>
            <a:r>
              <a:rPr lang="zh-CN" altLang="en-US" sz="2400" dirty="0">
                <a:solidFill>
                  <a:srgbClr val="FF0000"/>
                </a:solidFill>
                <a:latin typeface="微软雅黑" panose="020B0503020204020204" pitchFamily="34" charset="-122"/>
                <a:ea typeface="微软雅黑" panose="020B0503020204020204" pitchFamily="34" charset="-122"/>
              </a:rPr>
              <a:t>产生稳定的需求</a:t>
            </a:r>
            <a:r>
              <a:rPr lang="zh-CN" altLang="en-US" sz="2400" dirty="0">
                <a:solidFill>
                  <a:srgbClr val="595959"/>
                </a:solidFill>
                <a:latin typeface="微软雅黑" panose="020B0503020204020204" pitchFamily="34" charset="-122"/>
                <a:ea typeface="微软雅黑" panose="020B0503020204020204" pitchFamily="34" charset="-122"/>
              </a:rPr>
              <a:t>，作为后续设计的坚实基础。需求活动与设计评价活动在实践中是交织在一起的。</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595959"/>
                </a:solidFill>
                <a:latin typeface="微软雅黑" panose="020B0503020204020204" pitchFamily="34" charset="-122"/>
                <a:ea typeface="微软雅黑" panose="020B0503020204020204" pitchFamily="34" charset="-122"/>
              </a:rPr>
              <a:t>2.</a:t>
            </a:r>
            <a:r>
              <a:rPr lang="zh-CN" altLang="en-US" sz="2800" dirty="0">
                <a:solidFill>
                  <a:srgbClr val="595959"/>
                </a:solidFill>
                <a:latin typeface="微软雅黑" panose="020B0503020204020204" pitchFamily="34" charset="-122"/>
                <a:ea typeface="微软雅黑" panose="020B0503020204020204" pitchFamily="34" charset="-122"/>
              </a:rPr>
              <a:t>设计满足需求的候选方案</a:t>
            </a:r>
            <a:endParaRPr lang="en-US" altLang="zh-CN" sz="28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在建立了一组需求之后，设计活动随之开始。</a:t>
            </a:r>
            <a:r>
              <a:rPr lang="zh-CN" altLang="en-US" sz="2400" dirty="0">
                <a:solidFill>
                  <a:srgbClr val="FF0000"/>
                </a:solidFill>
                <a:latin typeface="微软雅黑" panose="020B0503020204020204" pitchFamily="34" charset="-122"/>
                <a:ea typeface="微软雅黑" panose="020B0503020204020204" pitchFamily="34" charset="-122"/>
              </a:rPr>
              <a:t>设计是迭代的</a:t>
            </a:r>
            <a:r>
              <a:rPr lang="zh-CN" altLang="en-US" sz="2400" dirty="0">
                <a:solidFill>
                  <a:srgbClr val="595959"/>
                </a:solidFill>
                <a:latin typeface="微软雅黑" panose="020B0503020204020204" pitchFamily="34" charset="-122"/>
                <a:ea typeface="微软雅黑" panose="020B0503020204020204" pitchFamily="34" charset="-122"/>
              </a:rPr>
              <a:t>，需要重复“设计</a:t>
            </a:r>
            <a:r>
              <a:rPr lang="en-US" altLang="zh-CN" sz="2400" dirty="0">
                <a:solidFill>
                  <a:srgbClr val="595959"/>
                </a:solidFill>
                <a:latin typeface="微软雅黑" panose="020B0503020204020204" pitchFamily="34" charset="-122"/>
                <a:ea typeface="微软雅黑" panose="020B0503020204020204" pitchFamily="34" charset="-122"/>
              </a:rPr>
              <a:t>-</a:t>
            </a:r>
            <a:r>
              <a:rPr lang="zh-CN" altLang="en-US" sz="2400" dirty="0">
                <a:solidFill>
                  <a:srgbClr val="595959"/>
                </a:solidFill>
                <a:latin typeface="微软雅黑" panose="020B0503020204020204" pitchFamily="34" charset="-122"/>
                <a:ea typeface="微软雅黑" panose="020B0503020204020204" pitchFamily="34" charset="-122"/>
              </a:rPr>
              <a:t>评估</a:t>
            </a:r>
            <a:r>
              <a:rPr lang="en-US" altLang="zh-CN" sz="2400" dirty="0">
                <a:solidFill>
                  <a:srgbClr val="595959"/>
                </a:solidFill>
                <a:latin typeface="微软雅黑" panose="020B0503020204020204" pitchFamily="34" charset="-122"/>
                <a:ea typeface="微软雅黑" panose="020B0503020204020204" pitchFamily="34" charset="-122"/>
              </a:rPr>
              <a:t>-</a:t>
            </a:r>
            <a:r>
              <a:rPr lang="zh-CN" altLang="en-US" sz="2400" dirty="0">
                <a:solidFill>
                  <a:srgbClr val="595959"/>
                </a:solidFill>
                <a:latin typeface="微软雅黑" panose="020B0503020204020204" pitchFamily="34" charset="-122"/>
                <a:ea typeface="微软雅黑" panose="020B0503020204020204" pitchFamily="34" charset="-122"/>
              </a:rPr>
              <a:t>再设计”的过程，用户也要参与其中。大体来讲，设计可分为两类：概念设计和实物设计。</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概念设计</a:t>
            </a:r>
            <a:r>
              <a:rPr lang="zh-CN" altLang="en-US" sz="2400" dirty="0">
                <a:solidFill>
                  <a:srgbClr val="595959"/>
                </a:solidFill>
                <a:latin typeface="微软雅黑" panose="020B0503020204020204" pitchFamily="34" charset="-122"/>
                <a:ea typeface="微软雅黑" panose="020B0503020204020204" pitchFamily="34" charset="-122"/>
              </a:rPr>
              <a:t>关注开发概念模型，描述产品干什么、如何工作，我们的</a:t>
            </a:r>
            <a:r>
              <a:rPr lang="en-US" altLang="zh-CN" sz="2400" dirty="0">
                <a:solidFill>
                  <a:srgbClr val="FF0000"/>
                </a:solidFill>
                <a:latin typeface="微软雅黑" panose="020B0503020204020204" pitchFamily="34" charset="-122"/>
                <a:ea typeface="微软雅黑" panose="020B0503020204020204" pitchFamily="34" charset="-122"/>
              </a:rPr>
              <a:t>UML</a:t>
            </a:r>
            <a:r>
              <a:rPr lang="zh-CN" altLang="en-US" sz="2400" dirty="0">
                <a:solidFill>
                  <a:srgbClr val="FF0000"/>
                </a:solidFill>
                <a:latin typeface="微软雅黑" panose="020B0503020204020204" pitchFamily="34" charset="-122"/>
                <a:ea typeface="微软雅黑" panose="020B0503020204020204" pitchFamily="34" charset="-122"/>
              </a:rPr>
              <a:t>模型</a:t>
            </a:r>
            <a:r>
              <a:rPr lang="zh-CN" altLang="en-US" sz="2400" dirty="0">
                <a:solidFill>
                  <a:srgbClr val="595959"/>
                </a:solidFill>
                <a:latin typeface="微软雅黑" panose="020B0503020204020204" pitchFamily="34" charset="-122"/>
                <a:ea typeface="微软雅黑" panose="020B0503020204020204" pitchFamily="34" charset="-122"/>
              </a:rPr>
              <a:t>就是概念模型。</a:t>
            </a:r>
            <a:r>
              <a:rPr lang="zh-CN" altLang="en-US" sz="2400" dirty="0">
                <a:solidFill>
                  <a:srgbClr val="FF0000"/>
                </a:solidFill>
                <a:latin typeface="微软雅黑" panose="020B0503020204020204" pitchFamily="34" charset="-122"/>
                <a:ea typeface="微软雅黑" panose="020B0503020204020204" pitchFamily="34" charset="-122"/>
              </a:rPr>
              <a:t>实物模型</a:t>
            </a:r>
            <a:r>
              <a:rPr lang="zh-CN" altLang="en-US" sz="2400" dirty="0">
                <a:solidFill>
                  <a:srgbClr val="595959"/>
                </a:solidFill>
                <a:latin typeface="微软雅黑" panose="020B0503020204020204" pitchFamily="34" charset="-122"/>
                <a:ea typeface="微软雅黑" panose="020B0503020204020204" pitchFamily="34" charset="-122"/>
              </a:rPr>
              <a:t>关注设计的细节，如菜单的结构、触觉反馈、物理部件和图片，</a:t>
            </a:r>
            <a:r>
              <a:rPr lang="zh-CN" altLang="en-US" sz="2400" dirty="0">
                <a:solidFill>
                  <a:srgbClr val="FF0000"/>
                </a:solidFill>
                <a:latin typeface="微软雅黑" panose="020B0503020204020204" pitchFamily="34" charset="-122"/>
                <a:ea typeface="微软雅黑" panose="020B0503020204020204" pitchFamily="34" charset="-122"/>
              </a:rPr>
              <a:t>界面原型</a:t>
            </a:r>
            <a:r>
              <a:rPr lang="zh-CN" altLang="en-US" sz="2400" dirty="0">
                <a:solidFill>
                  <a:srgbClr val="595959"/>
                </a:solidFill>
                <a:latin typeface="微软雅黑" panose="020B0503020204020204" pitchFamily="34" charset="-122"/>
                <a:ea typeface="微软雅黑" panose="020B0503020204020204" pitchFamily="34" charset="-122"/>
              </a:rPr>
              <a:t>就属于实物模型。</a:t>
            </a:r>
            <a:endParaRPr lang="en-US" altLang="zh-CN" sz="2400"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7</a:t>
            </a:fld>
            <a:endParaRPr lang="zh-CN" altLang="en-US"/>
          </a:p>
        </p:txBody>
      </p:sp>
    </p:spTree>
    <p:extLst>
      <p:ext uri="{BB962C8B-B14F-4D97-AF65-F5344CB8AC3E}">
        <p14:creationId xmlns:p14="http://schemas.microsoft.com/office/powerpoint/2010/main" val="45855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交互设计的一般步骤</a:t>
            </a:r>
          </a:p>
        </p:txBody>
      </p:sp>
      <p:sp>
        <p:nvSpPr>
          <p:cNvPr id="9" name="文本框 8"/>
          <p:cNvSpPr txBox="1"/>
          <p:nvPr/>
        </p:nvSpPr>
        <p:spPr>
          <a:xfrm>
            <a:off x="457200" y="692626"/>
            <a:ext cx="11439144" cy="4708981"/>
          </a:xfrm>
          <a:prstGeom prst="rect">
            <a:avLst/>
          </a:prstGeom>
          <a:noFill/>
        </p:spPr>
        <p:txBody>
          <a:bodyPr wrap="square" rtlCol="0">
            <a:spAutoFit/>
          </a:bodyPr>
          <a:lstStyle/>
          <a:p>
            <a:pPr>
              <a:lnSpc>
                <a:spcPct val="150000"/>
              </a:lnSpc>
            </a:pPr>
            <a:r>
              <a:rPr lang="en-US" altLang="zh-CN" sz="2800" dirty="0">
                <a:solidFill>
                  <a:srgbClr val="595959"/>
                </a:solidFill>
                <a:latin typeface="微软雅黑" panose="020B0503020204020204" pitchFamily="34" charset="-122"/>
                <a:ea typeface="微软雅黑" panose="020B0503020204020204" pitchFamily="34" charset="-122"/>
              </a:rPr>
              <a:t>3.</a:t>
            </a:r>
            <a:r>
              <a:rPr lang="zh-CN" altLang="en-US" sz="2800" dirty="0">
                <a:solidFill>
                  <a:srgbClr val="595959"/>
                </a:solidFill>
                <a:latin typeface="微软雅黑" panose="020B0503020204020204" pitchFamily="34" charset="-122"/>
                <a:ea typeface="微软雅黑" panose="020B0503020204020204" pitchFamily="34" charset="-122"/>
              </a:rPr>
              <a:t>构建原型</a:t>
            </a:r>
            <a:endParaRPr lang="en-US" altLang="zh-CN" sz="28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原型就是</a:t>
            </a:r>
            <a:r>
              <a:rPr lang="zh-CN" altLang="en-US" sz="2400" dirty="0">
                <a:solidFill>
                  <a:srgbClr val="FF0000"/>
                </a:solidFill>
                <a:latin typeface="微软雅黑" panose="020B0503020204020204" pitchFamily="34" charset="-122"/>
                <a:ea typeface="微软雅黑" panose="020B0503020204020204" pitchFamily="34" charset="-122"/>
              </a:rPr>
              <a:t>设计的展示</a:t>
            </a:r>
            <a:r>
              <a:rPr lang="zh-CN" altLang="en-US" sz="2400" dirty="0">
                <a:solidFill>
                  <a:srgbClr val="595959"/>
                </a:solidFill>
                <a:latin typeface="微软雅黑" panose="020B0503020204020204" pitchFamily="34" charset="-122"/>
                <a:ea typeface="微软雅黑" panose="020B0503020204020204" pitchFamily="34" charset="-122"/>
              </a:rPr>
              <a:t>，他可以让干系人与其交互并且探究该产品究竟适不适合自己。原型可以是任何事物。原型是设计小组成员之间交流的工具，也是设计人员探索设计想法的有效工具。</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595959"/>
                </a:solidFill>
                <a:latin typeface="微软雅黑" panose="020B0503020204020204" pitchFamily="34" charset="-122"/>
                <a:ea typeface="微软雅黑" panose="020B0503020204020204" pitchFamily="34" charset="-122"/>
              </a:rPr>
              <a:t>4.</a:t>
            </a:r>
            <a:r>
              <a:rPr lang="zh-CN" altLang="en-US" sz="2800" dirty="0">
                <a:solidFill>
                  <a:srgbClr val="595959"/>
                </a:solidFill>
                <a:latin typeface="微软雅黑" panose="020B0503020204020204" pitchFamily="34" charset="-122"/>
                <a:ea typeface="微软雅黑" panose="020B0503020204020204" pitchFamily="34" charset="-122"/>
              </a:rPr>
              <a:t>进行评估</a:t>
            </a:r>
            <a:endParaRPr lang="en-US" altLang="zh-CN" sz="28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评估是设计的组成部分。评估者在于原型、应用程序、计算机系统、系统组件、应用程序或设计工件交互时收集关于用户或潜在用户体验的信息，并改进其设计。</a:t>
            </a: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8</a:t>
            </a:fld>
            <a:endParaRPr lang="zh-CN" altLang="en-US"/>
          </a:p>
        </p:txBody>
      </p:sp>
      <p:sp>
        <p:nvSpPr>
          <p:cNvPr id="8" name="文本框 7"/>
          <p:cNvSpPr txBox="1"/>
          <p:nvPr/>
        </p:nvSpPr>
        <p:spPr>
          <a:xfrm>
            <a:off x="457200" y="5401607"/>
            <a:ext cx="7534656" cy="738664"/>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这些活动之间是相互联系并且重复进行的。</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227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提问环节</a:t>
            </a:r>
          </a:p>
        </p:txBody>
      </p:sp>
      <p:sp>
        <p:nvSpPr>
          <p:cNvPr id="8" name="文本框 7"/>
          <p:cNvSpPr txBox="1"/>
          <p:nvPr/>
        </p:nvSpPr>
        <p:spPr>
          <a:xfrm>
            <a:off x="1825149" y="2785239"/>
            <a:ext cx="10083952" cy="768415"/>
          </a:xfrm>
          <a:prstGeom prst="rect">
            <a:avLst/>
          </a:prstGeom>
          <a:noFill/>
        </p:spPr>
        <p:txBody>
          <a:bodyPr wrap="square" rtlCol="0">
            <a:spAutoFit/>
          </a:bodyPr>
          <a:lstStyle/>
          <a:p>
            <a:pPr>
              <a:lnSpc>
                <a:spcPct val="120000"/>
              </a:lnSpc>
            </a:pPr>
            <a:r>
              <a:rPr lang="zh-CN" altLang="en-US" sz="4000" b="1" dirty="0">
                <a:solidFill>
                  <a:srgbClr val="595959"/>
                </a:solidFill>
                <a:latin typeface="微软雅黑" panose="020B0503020204020204" pitchFamily="34" charset="-122"/>
                <a:ea typeface="微软雅黑" panose="020B0503020204020204" pitchFamily="34" charset="-122"/>
              </a:rPr>
              <a:t>问题一：</a:t>
            </a:r>
          </a:p>
        </p:txBody>
      </p:sp>
      <p:sp>
        <p:nvSpPr>
          <p:cNvPr id="3" name="文本框 2">
            <a:extLst>
              <a:ext uri="{FF2B5EF4-FFF2-40B4-BE49-F238E27FC236}">
                <a16:creationId xmlns:a16="http://schemas.microsoft.com/office/drawing/2014/main" id="{165985C4-1632-47BF-AD59-2A54EEB9D489}"/>
              </a:ext>
            </a:extLst>
          </p:cNvPr>
          <p:cNvSpPr txBox="1"/>
          <p:nvPr/>
        </p:nvSpPr>
        <p:spPr>
          <a:xfrm>
            <a:off x="3956069" y="2846280"/>
            <a:ext cx="7090706" cy="646331"/>
          </a:xfrm>
          <a:prstGeom prst="rect">
            <a:avLst/>
          </a:prstGeom>
          <a:noFill/>
        </p:spPr>
        <p:txBody>
          <a:bodyPr wrap="square" rtlCol="0">
            <a:spAutoFit/>
          </a:bodyPr>
          <a:lstStyle/>
          <a:p>
            <a:r>
              <a:rPr lang="zh-CN" altLang="en-US" sz="3600" b="1" dirty="0">
                <a:solidFill>
                  <a:srgbClr val="595959"/>
                </a:solidFill>
                <a:latin typeface="微软雅黑" panose="020B0503020204020204" pitchFamily="34" charset="-122"/>
                <a:ea typeface="微软雅黑" panose="020B0503020204020204" pitchFamily="34" charset="-122"/>
              </a:rPr>
              <a:t>为什么要设计界面原型？</a:t>
            </a:r>
            <a:endParaRPr lang="zh-CN" altLang="en-US" sz="3600" dirty="0"/>
          </a:p>
        </p:txBody>
      </p:sp>
    </p:spTree>
    <p:extLst>
      <p:ext uri="{BB962C8B-B14F-4D97-AF65-F5344CB8AC3E}">
        <p14:creationId xmlns:p14="http://schemas.microsoft.com/office/powerpoint/2010/main" val="196786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2882</Words>
  <Application>Microsoft Office PowerPoint</Application>
  <PresentationFormat>宽屏</PresentationFormat>
  <Paragraphs>312</Paragraphs>
  <Slides>60</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Microsoft Yahei</vt:lpstr>
      <vt:lpstr>宋体</vt:lpstr>
      <vt:lpstr>微软雅黑</vt:lpstr>
      <vt:lpstr>幼圆</vt:lpstr>
      <vt:lpstr>Arial</vt:lpstr>
      <vt:lpstr>Broadway</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阴克强</dc:creator>
  <cp:lastModifiedBy>叶 柏成</cp:lastModifiedBy>
  <cp:revision>71</cp:revision>
  <dcterms:created xsi:type="dcterms:W3CDTF">2015-08-26T08:47:00Z</dcterms:created>
  <dcterms:modified xsi:type="dcterms:W3CDTF">2018-11-04T13:18:11Z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ies>
</file>